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4">
  <p:sldMasterIdLst>
    <p:sldMasterId id="2147483648" r:id="rId1"/>
    <p:sldMasterId id="2147483674" r:id="rId2"/>
    <p:sldMasterId id="2147483713" r:id="rId3"/>
  </p:sldMasterIdLst>
  <p:notesMasterIdLst>
    <p:notesMasterId r:id="rId12"/>
  </p:notesMasterIdLst>
  <p:handoutMasterIdLst>
    <p:handoutMasterId r:id="rId13"/>
  </p:handoutMasterIdLst>
  <p:sldIdLst>
    <p:sldId id="731" r:id="rId4"/>
    <p:sldId id="1138" r:id="rId5"/>
    <p:sldId id="1139" r:id="rId6"/>
    <p:sldId id="1140" r:id="rId7"/>
    <p:sldId id="1141" r:id="rId8"/>
    <p:sldId id="1143" r:id="rId9"/>
    <p:sldId id="1142" r:id="rId10"/>
    <p:sldId id="1144" r:id="rId11"/>
  </p:sldIdLst>
  <p:sldSz cx="9144000" cy="6858000" type="screen4x3"/>
  <p:notesSz cx="6761163" cy="9942513"/>
  <p:embeddedFontLst>
    <p:embeddedFont>
      <p:font typeface="方正兰亭中黑_GBK" panose="02010600030101010101" charset="-12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方正新楷体简体" panose="02000000000000000000" pitchFamily="2" charset="-122"/>
      <p:regular r:id="rId19"/>
    </p:embeddedFont>
    <p:embeddedFont>
      <p:font typeface="黑体" panose="02010609060101010101" pitchFamily="49" charset="-122"/>
      <p:regular r:id="rId20"/>
    </p:embeddedFont>
    <p:embeddedFont>
      <p:font typeface="华文中宋" panose="02010600040101010101" pitchFamily="2" charset="-122"/>
      <p:regular r:id="rId21"/>
    </p:embeddedFont>
    <p:embeddedFont>
      <p:font typeface="楷体" panose="02010609060101010101" pitchFamily="49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7AE"/>
    <a:srgbClr val="E7F6FF"/>
    <a:srgbClr val="5B9BD5"/>
    <a:srgbClr val="0000FF"/>
    <a:srgbClr val="FF0000"/>
    <a:srgbClr val="FF9900"/>
    <a:srgbClr val="467ABF"/>
    <a:srgbClr val="0085B4"/>
    <a:srgbClr val="FF9933"/>
    <a:srgbClr val="00A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 autoAdjust="0"/>
    <p:restoredTop sz="95320" autoAdjust="0"/>
  </p:normalViewPr>
  <p:slideViewPr>
    <p:cSldViewPr snapToGrid="0">
      <p:cViewPr varScale="1">
        <p:scale>
          <a:sx n="113" d="100"/>
          <a:sy n="113" d="100"/>
        </p:scale>
        <p:origin x="1692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pPr/>
              <a:t>2024/10/27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4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pPr/>
              <a:t>2024/10/27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1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0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07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94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7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8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58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 rot="10800000">
            <a:off x="0" y="0"/>
            <a:ext cx="9144000" cy="1241919"/>
          </a:xfrm>
          <a:custGeom>
            <a:avLst/>
            <a:gdLst>
              <a:gd name="connsiteX0" fmla="*/ 9144000 w 9144000"/>
              <a:gd name="connsiteY0" fmla="*/ 1241919 h 1241919"/>
              <a:gd name="connsiteX1" fmla="*/ 0 w 9144000"/>
              <a:gd name="connsiteY1" fmla="*/ 1241919 h 1241919"/>
              <a:gd name="connsiteX2" fmla="*/ 0 w 9144000"/>
              <a:gd name="connsiteY2" fmla="*/ 1061919 h 1241919"/>
              <a:gd name="connsiteX3" fmla="*/ 1762992 w 9144000"/>
              <a:gd name="connsiteY3" fmla="*/ 1061919 h 1241919"/>
              <a:gd name="connsiteX4" fmla="*/ 4572000 w 9144000"/>
              <a:gd name="connsiteY4" fmla="*/ 0 h 1241919"/>
              <a:gd name="connsiteX5" fmla="*/ 7381007 w 9144000"/>
              <a:gd name="connsiteY5" fmla="*/ 1061919 h 1241919"/>
              <a:gd name="connsiteX6" fmla="*/ 9144000 w 9144000"/>
              <a:gd name="connsiteY6" fmla="*/ 1061919 h 124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1241919">
                <a:moveTo>
                  <a:pt x="9144000" y="1241919"/>
                </a:moveTo>
                <a:lnTo>
                  <a:pt x="0" y="1241919"/>
                </a:lnTo>
                <a:lnTo>
                  <a:pt x="0" y="1061919"/>
                </a:lnTo>
                <a:lnTo>
                  <a:pt x="1762992" y="1061919"/>
                </a:lnTo>
                <a:lnTo>
                  <a:pt x="4572000" y="0"/>
                </a:lnTo>
                <a:lnTo>
                  <a:pt x="7381007" y="1061919"/>
                </a:lnTo>
                <a:lnTo>
                  <a:pt x="9144000" y="1061919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160830"/>
            <a:ext cx="9144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CONTENS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1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4"/>
          <p:cNvSpPr>
            <a:spLocks noChangeArrowheads="1"/>
          </p:cNvSpPr>
          <p:nvPr userDrawn="1"/>
        </p:nvSpPr>
        <p:spPr bwMode="auto">
          <a:xfrm>
            <a:off x="4572000" y="0"/>
            <a:ext cx="4572001" cy="6858000"/>
          </a:xfrm>
          <a:prstGeom prst="rect">
            <a:avLst/>
          </a:prstGeom>
          <a:solidFill>
            <a:srgbClr val="0D59A7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507090" y="936812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354724" y="1706144"/>
            <a:ext cx="3030666" cy="4184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81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5507090" y="936812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6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 userDrawn="1"/>
        </p:nvSpPr>
        <p:spPr>
          <a:xfrm>
            <a:off x="5507091" y="936816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4750" y="2117288"/>
            <a:ext cx="2714672" cy="2649871"/>
            <a:chOff x="1156573" y="1961840"/>
            <a:chExt cx="3160978" cy="3085523"/>
          </a:xfrm>
        </p:grpSpPr>
        <p:grpSp>
          <p:nvGrpSpPr>
            <p:cNvPr id="39" name="组合 38"/>
            <p:cNvGrpSpPr>
              <a:grpSpLocks noChangeAspect="1"/>
            </p:cNvGrpSpPr>
            <p:nvPr userDrawn="1"/>
          </p:nvGrpSpPr>
          <p:grpSpPr>
            <a:xfrm>
              <a:off x="3057551" y="3787363"/>
              <a:ext cx="1260000" cy="1260000"/>
              <a:chOff x="1174779" y="3359349"/>
              <a:chExt cx="1800000" cy="1800001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41" name="椭圆 40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5D9FC1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44" name="组合 43"/>
            <p:cNvGrpSpPr>
              <a:grpSpLocks noChangeAspect="1"/>
            </p:cNvGrpSpPr>
            <p:nvPr userDrawn="1"/>
          </p:nvGrpSpPr>
          <p:grpSpPr>
            <a:xfrm>
              <a:off x="3464931" y="2496805"/>
              <a:ext cx="576000" cy="576000"/>
              <a:chOff x="1174779" y="3359349"/>
              <a:chExt cx="1800000" cy="1800001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46" name="椭圆 45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183A6A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1827921" y="2644845"/>
              <a:ext cx="1980000" cy="1980000"/>
              <a:chOff x="6250980" y="3660482"/>
              <a:chExt cx="1800000" cy="180000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2" name="椭圆 51"/>
            <p:cNvSpPr/>
            <p:nvPr userDrawn="1"/>
          </p:nvSpPr>
          <p:spPr>
            <a:xfrm>
              <a:off x="1971921" y="2788845"/>
              <a:ext cx="1692000" cy="169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grpSp>
          <p:nvGrpSpPr>
            <p:cNvPr id="53" name="组合 52"/>
            <p:cNvGrpSpPr>
              <a:grpSpLocks noChangeAspect="1"/>
            </p:cNvGrpSpPr>
            <p:nvPr userDrawn="1"/>
          </p:nvGrpSpPr>
          <p:grpSpPr>
            <a:xfrm>
              <a:off x="1559452" y="1961840"/>
              <a:ext cx="1044000" cy="1044000"/>
              <a:chOff x="1174779" y="3359349"/>
              <a:chExt cx="1800000" cy="180000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55" name="椭圆 54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16B6CC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58" name="组合 57"/>
            <p:cNvGrpSpPr>
              <a:grpSpLocks noChangeAspect="1"/>
            </p:cNvGrpSpPr>
            <p:nvPr userDrawn="1"/>
          </p:nvGrpSpPr>
          <p:grpSpPr>
            <a:xfrm>
              <a:off x="1156573" y="4078346"/>
              <a:ext cx="648000" cy="648000"/>
              <a:chOff x="1174779" y="3359349"/>
              <a:chExt cx="1800000" cy="1800001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60" name="椭圆 59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63" name="组合 62"/>
            <p:cNvGrpSpPr>
              <a:grpSpLocks noChangeAspect="1"/>
            </p:cNvGrpSpPr>
            <p:nvPr userDrawn="1"/>
          </p:nvGrpSpPr>
          <p:grpSpPr>
            <a:xfrm>
              <a:off x="2435418" y="3237244"/>
              <a:ext cx="876025" cy="900000"/>
              <a:chOff x="3976261" y="3892343"/>
              <a:chExt cx="326182" cy="335109"/>
            </a:xfrm>
            <a:solidFill>
              <a:schemeClr val="bg1"/>
            </a:solidFill>
          </p:grpSpPr>
          <p:sp>
            <p:nvSpPr>
              <p:cNvPr id="64" name="六边形 63"/>
              <p:cNvSpPr>
                <a:spLocks/>
              </p:cNvSpPr>
              <p:nvPr/>
            </p:nvSpPr>
            <p:spPr>
              <a:xfrm>
                <a:off x="3976261" y="3892343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六边形 64"/>
              <p:cNvSpPr>
                <a:spLocks/>
              </p:cNvSpPr>
              <p:nvPr/>
            </p:nvSpPr>
            <p:spPr>
              <a:xfrm>
                <a:off x="3976261" y="4005288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6" name="六边形 65"/>
              <p:cNvSpPr>
                <a:spLocks/>
              </p:cNvSpPr>
              <p:nvPr/>
            </p:nvSpPr>
            <p:spPr>
              <a:xfrm>
                <a:off x="3976261" y="4120615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7" name="六边形 66"/>
              <p:cNvSpPr>
                <a:spLocks/>
              </p:cNvSpPr>
              <p:nvPr/>
            </p:nvSpPr>
            <p:spPr>
              <a:xfrm>
                <a:off x="4078302" y="3945761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8" name="六边形 67"/>
              <p:cNvSpPr>
                <a:spLocks/>
              </p:cNvSpPr>
              <p:nvPr/>
            </p:nvSpPr>
            <p:spPr>
              <a:xfrm>
                <a:off x="4078302" y="4060570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9" name="六边形 68"/>
              <p:cNvSpPr>
                <a:spLocks/>
              </p:cNvSpPr>
              <p:nvPr/>
            </p:nvSpPr>
            <p:spPr>
              <a:xfrm>
                <a:off x="4180344" y="4003942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9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84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5588394" y="2634213"/>
            <a:ext cx="2850381" cy="2706510"/>
            <a:chOff x="5420097" y="2520000"/>
            <a:chExt cx="2850381" cy="2706510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0097" y="3716912"/>
              <a:ext cx="1614939" cy="1509598"/>
              <a:chOff x="1102298" y="4428271"/>
              <a:chExt cx="1614939" cy="1509598"/>
            </a:xfrm>
          </p:grpSpPr>
          <p:grpSp>
            <p:nvGrpSpPr>
              <p:cNvPr id="21" name="组合 11"/>
              <p:cNvGrpSpPr>
                <a:grpSpLocks/>
              </p:cNvGrpSpPr>
              <p:nvPr/>
            </p:nvGrpSpPr>
            <p:grpSpPr bwMode="auto">
              <a:xfrm>
                <a:off x="1102298" y="4428271"/>
                <a:ext cx="1614939" cy="1509598"/>
                <a:chOff x="4273612" y="2654513"/>
                <a:chExt cx="1278000" cy="1177200"/>
              </a:xfrm>
            </p:grpSpPr>
            <p:sp>
              <p:nvSpPr>
                <p:cNvPr id="23" name="直角三角形 15"/>
                <p:cNvSpPr>
                  <a:spLocks/>
                </p:cNvSpPr>
                <p:nvPr/>
              </p:nvSpPr>
              <p:spPr bwMode="auto">
                <a:xfrm>
                  <a:off x="4273612" y="2654513"/>
                  <a:ext cx="1278000" cy="1177200"/>
                </a:xfrm>
                <a:prstGeom prst="plus">
                  <a:avLst/>
                </a:prstGeom>
                <a:gradFill flip="none" rotWithShape="1">
                  <a:gsLst>
                    <a:gs pos="100000">
                      <a:schemeClr val="bg1">
                        <a:lumMod val="96000"/>
                        <a:lumOff val="4000"/>
                      </a:schemeClr>
                    </a:gs>
                    <a:gs pos="66000">
                      <a:srgbClr val="DFDFDF">
                        <a:lumMod val="94000"/>
                        <a:lumOff val="6000"/>
                      </a:srgbClr>
                    </a:gs>
                    <a:gs pos="30000">
                      <a:srgbClr val="CCCCCC">
                        <a:lumMod val="92000"/>
                      </a:srgbClr>
                    </a:gs>
                    <a:gs pos="0">
                      <a:srgbClr val="B2B2B2">
                        <a:lumMod val="89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88900" dist="127000" dir="8100000" algn="tr" rotWithShape="0">
                    <a:prstClr val="black">
                      <a:alpha val="33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contourClr>
                    <a:srgbClr val="B2B2B2"/>
                  </a:contourClr>
                </a:sp3d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  <p:sp>
              <p:nvSpPr>
                <p:cNvPr id="24" name="直角三角形 1"/>
                <p:cNvSpPr>
                  <a:spLocks/>
                </p:cNvSpPr>
                <p:nvPr/>
              </p:nvSpPr>
              <p:spPr bwMode="auto">
                <a:xfrm>
                  <a:off x="4359329" y="2745503"/>
                  <a:ext cx="1116000" cy="1000800"/>
                </a:xfrm>
                <a:prstGeom prst="plus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</p:grpSp>
          <p:sp>
            <p:nvSpPr>
              <p:cNvPr id="22" name="KSO_Shape"/>
              <p:cNvSpPr>
                <a:spLocks noChangeAspect="1"/>
              </p:cNvSpPr>
              <p:nvPr/>
            </p:nvSpPr>
            <p:spPr bwMode="auto">
              <a:xfrm>
                <a:off x="1576473" y="4762433"/>
                <a:ext cx="684000" cy="841276"/>
              </a:xfrm>
              <a:custGeom>
                <a:avLst/>
                <a:gdLst>
                  <a:gd name="T0" fmla="*/ 1379976 w 3177"/>
                  <a:gd name="T1" fmla="*/ 481089 h 3907"/>
                  <a:gd name="T2" fmla="*/ 1463834 w 3177"/>
                  <a:gd name="T3" fmla="*/ 622559 h 3907"/>
                  <a:gd name="T4" fmla="*/ 1104902 w 3177"/>
                  <a:gd name="T5" fmla="*/ 1244196 h 3907"/>
                  <a:gd name="T6" fmla="*/ 1082325 w 3177"/>
                  <a:gd name="T7" fmla="*/ 1244196 h 3907"/>
                  <a:gd name="T8" fmla="*/ 1113196 w 3177"/>
                  <a:gd name="T9" fmla="*/ 1399029 h 3907"/>
                  <a:gd name="T10" fmla="*/ 711874 w 3177"/>
                  <a:gd name="T11" fmla="*/ 1800397 h 3907"/>
                  <a:gd name="T12" fmla="*/ 310552 w 3177"/>
                  <a:gd name="T13" fmla="*/ 1399029 h 3907"/>
                  <a:gd name="T14" fmla="*/ 349256 w 3177"/>
                  <a:gd name="T15" fmla="*/ 1227145 h 3907"/>
                  <a:gd name="T16" fmla="*/ 0 w 3177"/>
                  <a:gd name="T17" fmla="*/ 622559 h 3907"/>
                  <a:gd name="T18" fmla="*/ 84319 w 3177"/>
                  <a:gd name="T19" fmla="*/ 481089 h 3907"/>
                  <a:gd name="T20" fmla="*/ 442790 w 3177"/>
                  <a:gd name="T21" fmla="*/ 1101804 h 3907"/>
                  <a:gd name="T22" fmla="*/ 564892 w 3177"/>
                  <a:gd name="T23" fmla="*/ 1025770 h 3907"/>
                  <a:gd name="T24" fmla="*/ 221165 w 3177"/>
                  <a:gd name="T25" fmla="*/ 430860 h 3907"/>
                  <a:gd name="T26" fmla="*/ 102749 w 3177"/>
                  <a:gd name="T27" fmla="*/ 430860 h 3907"/>
                  <a:gd name="T28" fmla="*/ 183382 w 3177"/>
                  <a:gd name="T29" fmla="*/ 287087 h 3907"/>
                  <a:gd name="T30" fmla="*/ 1222396 w 3177"/>
                  <a:gd name="T31" fmla="*/ 287087 h 3907"/>
                  <a:gd name="T32" fmla="*/ 1303029 w 3177"/>
                  <a:gd name="T33" fmla="*/ 430860 h 3907"/>
                  <a:gd name="T34" fmla="*/ 1242669 w 3177"/>
                  <a:gd name="T35" fmla="*/ 430860 h 3907"/>
                  <a:gd name="T36" fmla="*/ 891110 w 3177"/>
                  <a:gd name="T37" fmla="*/ 1040055 h 3907"/>
                  <a:gd name="T38" fmla="*/ 1006760 w 3177"/>
                  <a:gd name="T39" fmla="*/ 1127149 h 3907"/>
                  <a:gd name="T40" fmla="*/ 1379976 w 3177"/>
                  <a:gd name="T41" fmla="*/ 481089 h 3907"/>
                  <a:gd name="T42" fmla="*/ 570421 w 3177"/>
                  <a:gd name="T43" fmla="*/ 1322534 h 3907"/>
                  <a:gd name="T44" fmla="*/ 665337 w 3177"/>
                  <a:gd name="T45" fmla="*/ 1322534 h 3907"/>
                  <a:gd name="T46" fmla="*/ 665337 w 3177"/>
                  <a:gd name="T47" fmla="*/ 1650633 h 3907"/>
                  <a:gd name="T48" fmla="*/ 806330 w 3177"/>
                  <a:gd name="T49" fmla="*/ 1650633 h 3907"/>
                  <a:gd name="T50" fmla="*/ 806330 w 3177"/>
                  <a:gd name="T51" fmla="*/ 1148807 h 3907"/>
                  <a:gd name="T52" fmla="*/ 702198 w 3177"/>
                  <a:gd name="T53" fmla="*/ 1148807 h 3907"/>
                  <a:gd name="T54" fmla="*/ 660730 w 3177"/>
                  <a:gd name="T55" fmla="*/ 1223459 h 3907"/>
                  <a:gd name="T56" fmla="*/ 570421 w 3177"/>
                  <a:gd name="T57" fmla="*/ 1240048 h 3907"/>
                  <a:gd name="T58" fmla="*/ 570421 w 3177"/>
                  <a:gd name="T59" fmla="*/ 1322534 h 3907"/>
                  <a:gd name="T60" fmla="*/ 1077256 w 3177"/>
                  <a:gd name="T61" fmla="*/ 430860 h 3907"/>
                  <a:gd name="T62" fmla="*/ 387038 w 3177"/>
                  <a:gd name="T63" fmla="*/ 430860 h 3907"/>
                  <a:gd name="T64" fmla="*/ 714178 w 3177"/>
                  <a:gd name="T65" fmla="*/ 997660 h 3907"/>
                  <a:gd name="T66" fmla="*/ 748735 w 3177"/>
                  <a:gd name="T67" fmla="*/ 999504 h 3907"/>
                  <a:gd name="T68" fmla="*/ 1077256 w 3177"/>
                  <a:gd name="T69" fmla="*/ 430860 h 3907"/>
                  <a:gd name="T70" fmla="*/ 343727 w 3177"/>
                  <a:gd name="T71" fmla="*/ 0 h 3907"/>
                  <a:gd name="T72" fmla="*/ 1062051 w 3177"/>
                  <a:gd name="T73" fmla="*/ 0 h 3907"/>
                  <a:gd name="T74" fmla="*/ 1142224 w 3177"/>
                  <a:gd name="T75" fmla="*/ 143313 h 3907"/>
                  <a:gd name="T76" fmla="*/ 263555 w 3177"/>
                  <a:gd name="T77" fmla="*/ 143313 h 3907"/>
                  <a:gd name="T78" fmla="*/ 343727 w 3177"/>
                  <a:gd name="T79" fmla="*/ 0 h 390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3177" h="3907">
                    <a:moveTo>
                      <a:pt x="2995" y="1044"/>
                    </a:moveTo>
                    <a:cubicBezTo>
                      <a:pt x="3177" y="1351"/>
                      <a:pt x="3177" y="1351"/>
                      <a:pt x="3177" y="1351"/>
                    </a:cubicBezTo>
                    <a:cubicBezTo>
                      <a:pt x="2398" y="2700"/>
                      <a:pt x="2398" y="2700"/>
                      <a:pt x="2398" y="2700"/>
                    </a:cubicBezTo>
                    <a:cubicBezTo>
                      <a:pt x="2349" y="2700"/>
                      <a:pt x="2349" y="2700"/>
                      <a:pt x="2349" y="2700"/>
                    </a:cubicBezTo>
                    <a:cubicBezTo>
                      <a:pt x="2392" y="2803"/>
                      <a:pt x="2416" y="2917"/>
                      <a:pt x="2416" y="3036"/>
                    </a:cubicBezTo>
                    <a:cubicBezTo>
                      <a:pt x="2416" y="3517"/>
                      <a:pt x="2026" y="3907"/>
                      <a:pt x="1545" y="3907"/>
                    </a:cubicBezTo>
                    <a:cubicBezTo>
                      <a:pt x="1064" y="3907"/>
                      <a:pt x="674" y="3517"/>
                      <a:pt x="674" y="3036"/>
                    </a:cubicBezTo>
                    <a:cubicBezTo>
                      <a:pt x="674" y="2902"/>
                      <a:pt x="705" y="2776"/>
                      <a:pt x="758" y="2663"/>
                    </a:cubicBezTo>
                    <a:cubicBezTo>
                      <a:pt x="0" y="1351"/>
                      <a:pt x="0" y="1351"/>
                      <a:pt x="0" y="1351"/>
                    </a:cubicBezTo>
                    <a:cubicBezTo>
                      <a:pt x="183" y="1044"/>
                      <a:pt x="183" y="1044"/>
                      <a:pt x="183" y="1044"/>
                    </a:cubicBezTo>
                    <a:cubicBezTo>
                      <a:pt x="961" y="2391"/>
                      <a:pt x="961" y="2391"/>
                      <a:pt x="961" y="2391"/>
                    </a:cubicBezTo>
                    <a:cubicBezTo>
                      <a:pt x="1038" y="2321"/>
                      <a:pt x="1127" y="2265"/>
                      <a:pt x="1226" y="2226"/>
                    </a:cubicBezTo>
                    <a:cubicBezTo>
                      <a:pt x="480" y="935"/>
                      <a:pt x="480" y="935"/>
                      <a:pt x="480" y="935"/>
                    </a:cubicBezTo>
                    <a:cubicBezTo>
                      <a:pt x="223" y="935"/>
                      <a:pt x="223" y="935"/>
                      <a:pt x="223" y="935"/>
                    </a:cubicBezTo>
                    <a:cubicBezTo>
                      <a:pt x="398" y="623"/>
                      <a:pt x="398" y="623"/>
                      <a:pt x="398" y="623"/>
                    </a:cubicBezTo>
                    <a:cubicBezTo>
                      <a:pt x="2653" y="623"/>
                      <a:pt x="2653" y="623"/>
                      <a:pt x="2653" y="623"/>
                    </a:cubicBezTo>
                    <a:cubicBezTo>
                      <a:pt x="2828" y="935"/>
                      <a:pt x="2828" y="935"/>
                      <a:pt x="2828" y="935"/>
                    </a:cubicBezTo>
                    <a:cubicBezTo>
                      <a:pt x="2697" y="935"/>
                      <a:pt x="2697" y="935"/>
                      <a:pt x="2697" y="935"/>
                    </a:cubicBezTo>
                    <a:cubicBezTo>
                      <a:pt x="1934" y="2257"/>
                      <a:pt x="1934" y="2257"/>
                      <a:pt x="1934" y="2257"/>
                    </a:cubicBezTo>
                    <a:cubicBezTo>
                      <a:pt x="2029" y="2305"/>
                      <a:pt x="2114" y="2369"/>
                      <a:pt x="2185" y="2446"/>
                    </a:cubicBezTo>
                    <a:lnTo>
                      <a:pt x="2995" y="1044"/>
                    </a:lnTo>
                    <a:close/>
                    <a:moveTo>
                      <a:pt x="1238" y="2870"/>
                    </a:moveTo>
                    <a:cubicBezTo>
                      <a:pt x="1444" y="2870"/>
                      <a:pt x="1444" y="2870"/>
                      <a:pt x="1444" y="2870"/>
                    </a:cubicBezTo>
                    <a:cubicBezTo>
                      <a:pt x="1444" y="3582"/>
                      <a:pt x="1444" y="3582"/>
                      <a:pt x="1444" y="3582"/>
                    </a:cubicBezTo>
                    <a:cubicBezTo>
                      <a:pt x="1750" y="3582"/>
                      <a:pt x="1750" y="3582"/>
                      <a:pt x="1750" y="3582"/>
                    </a:cubicBezTo>
                    <a:cubicBezTo>
                      <a:pt x="1750" y="2493"/>
                      <a:pt x="1750" y="2493"/>
                      <a:pt x="1750" y="2493"/>
                    </a:cubicBezTo>
                    <a:cubicBezTo>
                      <a:pt x="1524" y="2493"/>
                      <a:pt x="1524" y="2493"/>
                      <a:pt x="1524" y="2493"/>
                    </a:cubicBezTo>
                    <a:cubicBezTo>
                      <a:pt x="1506" y="2557"/>
                      <a:pt x="1475" y="2631"/>
                      <a:pt x="1434" y="2655"/>
                    </a:cubicBezTo>
                    <a:cubicBezTo>
                      <a:pt x="1392" y="2678"/>
                      <a:pt x="1327" y="2691"/>
                      <a:pt x="1238" y="2691"/>
                    </a:cubicBezTo>
                    <a:lnTo>
                      <a:pt x="1238" y="2870"/>
                    </a:lnTo>
                    <a:close/>
                    <a:moveTo>
                      <a:pt x="2338" y="935"/>
                    </a:moveTo>
                    <a:cubicBezTo>
                      <a:pt x="840" y="935"/>
                      <a:pt x="840" y="935"/>
                      <a:pt x="840" y="935"/>
                    </a:cubicBezTo>
                    <a:cubicBezTo>
                      <a:pt x="1550" y="2165"/>
                      <a:pt x="1550" y="2165"/>
                      <a:pt x="1550" y="2165"/>
                    </a:cubicBezTo>
                    <a:cubicBezTo>
                      <a:pt x="1576" y="2165"/>
                      <a:pt x="1600" y="2167"/>
                      <a:pt x="1625" y="2169"/>
                    </a:cubicBezTo>
                    <a:lnTo>
                      <a:pt x="2338" y="935"/>
                    </a:lnTo>
                    <a:close/>
                    <a:moveTo>
                      <a:pt x="746" y="0"/>
                    </a:moveTo>
                    <a:cubicBezTo>
                      <a:pt x="2305" y="0"/>
                      <a:pt x="2305" y="0"/>
                      <a:pt x="2305" y="0"/>
                    </a:cubicBezTo>
                    <a:cubicBezTo>
                      <a:pt x="2479" y="311"/>
                      <a:pt x="2479" y="311"/>
                      <a:pt x="2479" y="311"/>
                    </a:cubicBezTo>
                    <a:cubicBezTo>
                      <a:pt x="572" y="311"/>
                      <a:pt x="572" y="311"/>
                      <a:pt x="572" y="311"/>
                    </a:cubicBez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80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653788" y="2520000"/>
              <a:ext cx="1616690" cy="1511067"/>
              <a:chOff x="3272028" y="4196225"/>
              <a:chExt cx="1616690" cy="1511067"/>
            </a:xfrm>
          </p:grpSpPr>
          <p:grpSp>
            <p:nvGrpSpPr>
              <p:cNvPr id="17" name="组合 7"/>
              <p:cNvGrpSpPr>
                <a:grpSpLocks/>
              </p:cNvGrpSpPr>
              <p:nvPr/>
            </p:nvGrpSpPr>
            <p:grpSpPr bwMode="auto">
              <a:xfrm>
                <a:off x="3272028" y="4196225"/>
                <a:ext cx="1616690" cy="1511067"/>
                <a:chOff x="3493425" y="4108546"/>
                <a:chExt cx="1116000" cy="2224938"/>
              </a:xfrm>
            </p:grpSpPr>
            <p:sp>
              <p:nvSpPr>
                <p:cNvPr id="19" name="直角三角形 29"/>
                <p:cNvSpPr>
                  <a:spLocks noChangeAspect="1"/>
                </p:cNvSpPr>
                <p:nvPr/>
              </p:nvSpPr>
              <p:spPr bwMode="auto">
                <a:xfrm rot="10800000">
                  <a:off x="3493425" y="4108546"/>
                  <a:ext cx="1116000" cy="2224938"/>
                </a:xfrm>
                <a:prstGeom prst="plus">
                  <a:avLst/>
                </a:prstGeom>
                <a:gradFill flip="none" rotWithShape="1">
                  <a:gsLst>
                    <a:gs pos="100000">
                      <a:schemeClr val="bg1">
                        <a:lumMod val="96000"/>
                        <a:lumOff val="4000"/>
                      </a:schemeClr>
                    </a:gs>
                    <a:gs pos="66000">
                      <a:srgbClr val="DFDFDF">
                        <a:lumMod val="94000"/>
                        <a:lumOff val="6000"/>
                      </a:srgbClr>
                    </a:gs>
                    <a:gs pos="30000">
                      <a:srgbClr val="CCCCCC">
                        <a:lumMod val="92000"/>
                      </a:srgbClr>
                    </a:gs>
                    <a:gs pos="0">
                      <a:srgbClr val="B2B2B2">
                        <a:lumMod val="89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88900" dist="127000" dir="8100000" algn="tr" rotWithShape="0">
                    <a:prstClr val="black">
                      <a:alpha val="33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contourClr>
                    <a:srgbClr val="B2B2B2"/>
                  </a:contourClr>
                </a:sp3d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  <p:sp>
              <p:nvSpPr>
                <p:cNvPr id="20" name="直角三角形 30"/>
                <p:cNvSpPr/>
                <p:nvPr/>
              </p:nvSpPr>
              <p:spPr bwMode="auto">
                <a:xfrm rot="10800000">
                  <a:off x="3570776" y="4272771"/>
                  <a:ext cx="972108" cy="1889165"/>
                </a:xfrm>
                <a:prstGeom prst="plus">
                  <a:avLst/>
                </a:prstGeom>
                <a:gradFill>
                  <a:gsLst>
                    <a:gs pos="1000">
                      <a:srgbClr val="909EA0"/>
                    </a:gs>
                    <a:gs pos="99000">
                      <a:srgbClr val="758086"/>
                    </a:gs>
                  </a:gsLst>
                  <a:path path="circle">
                    <a:fillToRect l="100000" t="100000"/>
                  </a:path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</p:grpSp>
          <p:sp>
            <p:nvSpPr>
              <p:cNvPr id="18" name="KSO_Shape"/>
              <p:cNvSpPr>
                <a:spLocks noChangeAspect="1"/>
              </p:cNvSpPr>
              <p:nvPr/>
            </p:nvSpPr>
            <p:spPr bwMode="auto">
              <a:xfrm>
                <a:off x="3737496" y="4586727"/>
                <a:ext cx="684000" cy="725088"/>
              </a:xfrm>
              <a:custGeom>
                <a:avLst/>
                <a:gdLst>
                  <a:gd name="T0" fmla="*/ 1000716 w 1519237"/>
                  <a:gd name="T1" fmla="*/ 619004 h 1611313"/>
                  <a:gd name="T2" fmla="*/ 1136120 w 1519237"/>
                  <a:gd name="T3" fmla="*/ 699378 h 1611313"/>
                  <a:gd name="T4" fmla="*/ 892692 w 1519237"/>
                  <a:gd name="T5" fmla="*/ 895807 h 1611313"/>
                  <a:gd name="T6" fmla="*/ 788795 w 1519237"/>
                  <a:gd name="T7" fmla="*/ 885667 h 1611313"/>
                  <a:gd name="T8" fmla="*/ 694275 w 1519237"/>
                  <a:gd name="T9" fmla="*/ 936371 h 1611313"/>
                  <a:gd name="T10" fmla="*/ 301940 w 1519237"/>
                  <a:gd name="T11" fmla="*/ 1366414 h 1611313"/>
                  <a:gd name="T12" fmla="*/ 306816 w 1519237"/>
                  <a:gd name="T13" fmla="*/ 1470826 h 1611313"/>
                  <a:gd name="T14" fmla="*/ 378832 w 1519237"/>
                  <a:gd name="T15" fmla="*/ 1566600 h 1611313"/>
                  <a:gd name="T16" fmla="*/ 475602 w 1519237"/>
                  <a:gd name="T17" fmla="*/ 1606786 h 1611313"/>
                  <a:gd name="T18" fmla="*/ 578749 w 1519237"/>
                  <a:gd name="T19" fmla="*/ 1586881 h 1611313"/>
                  <a:gd name="T20" fmla="*/ 801172 w 1519237"/>
                  <a:gd name="T21" fmla="*/ 1382564 h 1611313"/>
                  <a:gd name="T22" fmla="*/ 883690 w 1519237"/>
                  <a:gd name="T23" fmla="*/ 1362282 h 1611313"/>
                  <a:gd name="T24" fmla="*/ 964333 w 1519237"/>
                  <a:gd name="T25" fmla="*/ 1391203 h 1611313"/>
                  <a:gd name="T26" fmla="*/ 1016844 w 1519237"/>
                  <a:gd name="T27" fmla="*/ 1461436 h 1611313"/>
                  <a:gd name="T28" fmla="*/ 1020595 w 1519237"/>
                  <a:gd name="T29" fmla="*/ 1545942 h 1611313"/>
                  <a:gd name="T30" fmla="*/ 833429 w 1519237"/>
                  <a:gd name="T31" fmla="*/ 1764157 h 1611313"/>
                  <a:gd name="T32" fmla="*/ 716780 w 1519237"/>
                  <a:gd name="T33" fmla="*/ 1850165 h 1611313"/>
                  <a:gd name="T34" fmla="*/ 585126 w 1519237"/>
                  <a:gd name="T35" fmla="*/ 1895986 h 1611313"/>
                  <a:gd name="T36" fmla="*/ 458724 w 1519237"/>
                  <a:gd name="T37" fmla="*/ 1903873 h 1611313"/>
                  <a:gd name="T38" fmla="*/ 323694 w 1519237"/>
                  <a:gd name="T39" fmla="*/ 1873451 h 1611313"/>
                  <a:gd name="T40" fmla="*/ 200668 w 1519237"/>
                  <a:gd name="T41" fmla="*/ 1804344 h 1611313"/>
                  <a:gd name="T42" fmla="*/ 92645 w 1519237"/>
                  <a:gd name="T43" fmla="*/ 1693922 h 1611313"/>
                  <a:gd name="T44" fmla="*/ 26631 w 1519237"/>
                  <a:gd name="T45" fmla="*/ 1568102 h 1611313"/>
                  <a:gd name="T46" fmla="*/ 375 w 1519237"/>
                  <a:gd name="T47" fmla="*/ 1432517 h 1611313"/>
                  <a:gd name="T48" fmla="*/ 13879 w 1519237"/>
                  <a:gd name="T49" fmla="*/ 1295429 h 1611313"/>
                  <a:gd name="T50" fmla="*/ 66389 w 1519237"/>
                  <a:gd name="T51" fmla="*/ 1165852 h 1611313"/>
                  <a:gd name="T52" fmla="*/ 493232 w 1519237"/>
                  <a:gd name="T53" fmla="*/ 717406 h 1611313"/>
                  <a:gd name="T54" fmla="*/ 611007 w 1519237"/>
                  <a:gd name="T55" fmla="*/ 635153 h 1611313"/>
                  <a:gd name="T56" fmla="*/ 743786 w 1519237"/>
                  <a:gd name="T57" fmla="*/ 591962 h 1611313"/>
                  <a:gd name="T58" fmla="*/ 1359760 w 1519237"/>
                  <a:gd name="T59" fmla="*/ 3379 h 1611313"/>
                  <a:gd name="T60" fmla="*/ 1493501 w 1519237"/>
                  <a:gd name="T61" fmla="*/ 39801 h 1611313"/>
                  <a:gd name="T62" fmla="*/ 1614845 w 1519237"/>
                  <a:gd name="T63" fmla="*/ 115647 h 1611313"/>
                  <a:gd name="T64" fmla="*/ 1717782 w 1519237"/>
                  <a:gd name="T65" fmla="*/ 230543 h 1611313"/>
                  <a:gd name="T66" fmla="*/ 1777515 w 1519237"/>
                  <a:gd name="T67" fmla="*/ 358204 h 1611313"/>
                  <a:gd name="T68" fmla="*/ 1797050 w 1519237"/>
                  <a:gd name="T69" fmla="*/ 494503 h 1611313"/>
                  <a:gd name="T70" fmla="*/ 1777515 w 1519237"/>
                  <a:gd name="T71" fmla="*/ 631176 h 1611313"/>
                  <a:gd name="T72" fmla="*/ 1718158 w 1519237"/>
                  <a:gd name="T73" fmla="*/ 759213 h 1611313"/>
                  <a:gd name="T74" fmla="*/ 1284624 w 1519237"/>
                  <a:gd name="T75" fmla="*/ 1204153 h 1611313"/>
                  <a:gd name="T76" fmla="*/ 1163280 w 1519237"/>
                  <a:gd name="T77" fmla="*/ 1279623 h 1611313"/>
                  <a:gd name="T78" fmla="*/ 1028787 w 1519237"/>
                  <a:gd name="T79" fmla="*/ 1316045 h 1611313"/>
                  <a:gd name="T80" fmla="*/ 901807 w 1519237"/>
                  <a:gd name="T81" fmla="*/ 1314542 h 1611313"/>
                  <a:gd name="T82" fmla="*/ 769192 w 1519237"/>
                  <a:gd name="T83" fmla="*/ 1274367 h 1611313"/>
                  <a:gd name="T84" fmla="*/ 650478 w 1519237"/>
                  <a:gd name="T85" fmla="*/ 1195516 h 1611313"/>
                  <a:gd name="T86" fmla="*/ 895046 w 1519237"/>
                  <a:gd name="T87" fmla="*/ 1005525 h 1611313"/>
                  <a:gd name="T88" fmla="*/ 997981 w 1519237"/>
                  <a:gd name="T89" fmla="*/ 1020545 h 1611313"/>
                  <a:gd name="T90" fmla="*/ 1094906 w 1519237"/>
                  <a:gd name="T91" fmla="*/ 975487 h 1611313"/>
                  <a:gd name="T92" fmla="*/ 1492375 w 1519237"/>
                  <a:gd name="T93" fmla="*/ 547069 h 1611313"/>
                  <a:gd name="T94" fmla="*/ 1492375 w 1519237"/>
                  <a:gd name="T95" fmla="*/ 442686 h 1611313"/>
                  <a:gd name="T96" fmla="*/ 1424752 w 1519237"/>
                  <a:gd name="T97" fmla="*/ 344311 h 1611313"/>
                  <a:gd name="T98" fmla="*/ 1328578 w 1519237"/>
                  <a:gd name="T99" fmla="*/ 299255 h 1611313"/>
                  <a:gd name="T100" fmla="*/ 1224891 w 1519237"/>
                  <a:gd name="T101" fmla="*/ 313899 h 1611313"/>
                  <a:gd name="T102" fmla="*/ 1007373 w 1519237"/>
                  <a:gd name="T103" fmla="*/ 511398 h 1611313"/>
                  <a:gd name="T104" fmla="*/ 925851 w 1519237"/>
                  <a:gd name="T105" fmla="*/ 535805 h 1611313"/>
                  <a:gd name="T106" fmla="*/ 843953 w 1519237"/>
                  <a:gd name="T107" fmla="*/ 511398 h 1611313"/>
                  <a:gd name="T108" fmla="*/ 788353 w 1519237"/>
                  <a:gd name="T109" fmla="*/ 443437 h 1611313"/>
                  <a:gd name="T110" fmla="*/ 779712 w 1519237"/>
                  <a:gd name="T111" fmla="*/ 359331 h 1611313"/>
                  <a:gd name="T112" fmla="*/ 820661 w 1519237"/>
                  <a:gd name="T113" fmla="*/ 282358 h 1611313"/>
                  <a:gd name="T114" fmla="*/ 1068233 w 1519237"/>
                  <a:gd name="T115" fmla="*/ 60828 h 1611313"/>
                  <a:gd name="T116" fmla="*/ 1199346 w 1519237"/>
                  <a:gd name="T117" fmla="*/ 11265 h 161131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519237" h="1611313">
                    <a:moveTo>
                      <a:pt x="686512" y="495300"/>
                    </a:moveTo>
                    <a:lnTo>
                      <a:pt x="696025" y="495300"/>
                    </a:lnTo>
                    <a:lnTo>
                      <a:pt x="711245" y="495618"/>
                    </a:lnTo>
                    <a:lnTo>
                      <a:pt x="726466" y="496253"/>
                    </a:lnTo>
                    <a:lnTo>
                      <a:pt x="741687" y="497842"/>
                    </a:lnTo>
                    <a:lnTo>
                      <a:pt x="756907" y="499748"/>
                    </a:lnTo>
                    <a:lnTo>
                      <a:pt x="772128" y="502289"/>
                    </a:lnTo>
                    <a:lnTo>
                      <a:pt x="787031" y="505148"/>
                    </a:lnTo>
                    <a:lnTo>
                      <a:pt x="801935" y="508960"/>
                    </a:lnTo>
                    <a:lnTo>
                      <a:pt x="816521" y="513408"/>
                    </a:lnTo>
                    <a:lnTo>
                      <a:pt x="831425" y="518173"/>
                    </a:lnTo>
                    <a:lnTo>
                      <a:pt x="846011" y="523574"/>
                    </a:lnTo>
                    <a:lnTo>
                      <a:pt x="860280" y="529927"/>
                    </a:lnTo>
                    <a:lnTo>
                      <a:pt x="874550" y="536281"/>
                    </a:lnTo>
                    <a:lnTo>
                      <a:pt x="888502" y="543270"/>
                    </a:lnTo>
                    <a:lnTo>
                      <a:pt x="901820" y="551212"/>
                    </a:lnTo>
                    <a:lnTo>
                      <a:pt x="915455" y="559472"/>
                    </a:lnTo>
                    <a:lnTo>
                      <a:pt x="928773" y="568367"/>
                    </a:lnTo>
                    <a:lnTo>
                      <a:pt x="937017" y="573132"/>
                    </a:lnTo>
                    <a:lnTo>
                      <a:pt x="945262" y="578215"/>
                    </a:lnTo>
                    <a:lnTo>
                      <a:pt x="949067" y="581709"/>
                    </a:lnTo>
                    <a:lnTo>
                      <a:pt x="952872" y="584886"/>
                    </a:lnTo>
                    <a:lnTo>
                      <a:pt x="956994" y="588063"/>
                    </a:lnTo>
                    <a:lnTo>
                      <a:pt x="960483" y="591557"/>
                    </a:lnTo>
                    <a:lnTo>
                      <a:pt x="982996" y="613795"/>
                    </a:lnTo>
                    <a:lnTo>
                      <a:pt x="995363" y="626502"/>
                    </a:lnTo>
                    <a:lnTo>
                      <a:pt x="817789" y="804086"/>
                    </a:lnTo>
                    <a:lnTo>
                      <a:pt x="805740" y="792014"/>
                    </a:lnTo>
                    <a:lnTo>
                      <a:pt x="799715" y="786296"/>
                    </a:lnTo>
                    <a:lnTo>
                      <a:pt x="793690" y="781213"/>
                    </a:lnTo>
                    <a:lnTo>
                      <a:pt x="787665" y="776448"/>
                    </a:lnTo>
                    <a:lnTo>
                      <a:pt x="781006" y="771682"/>
                    </a:lnTo>
                    <a:lnTo>
                      <a:pt x="774665" y="767553"/>
                    </a:lnTo>
                    <a:lnTo>
                      <a:pt x="768323" y="764058"/>
                    </a:lnTo>
                    <a:lnTo>
                      <a:pt x="761346" y="760881"/>
                    </a:lnTo>
                    <a:lnTo>
                      <a:pt x="754687" y="757704"/>
                    </a:lnTo>
                    <a:lnTo>
                      <a:pt x="747394" y="755163"/>
                    </a:lnTo>
                    <a:lnTo>
                      <a:pt x="740418" y="752622"/>
                    </a:lnTo>
                    <a:lnTo>
                      <a:pt x="733442" y="750715"/>
                    </a:lnTo>
                    <a:lnTo>
                      <a:pt x="725832" y="749127"/>
                    </a:lnTo>
                    <a:lnTo>
                      <a:pt x="718539" y="747856"/>
                    </a:lnTo>
                    <a:lnTo>
                      <a:pt x="711245" y="747221"/>
                    </a:lnTo>
                    <a:lnTo>
                      <a:pt x="703635" y="746586"/>
                    </a:lnTo>
                    <a:lnTo>
                      <a:pt x="696025" y="746268"/>
                    </a:lnTo>
                    <a:lnTo>
                      <a:pt x="688732" y="746586"/>
                    </a:lnTo>
                    <a:lnTo>
                      <a:pt x="681438" y="747221"/>
                    </a:lnTo>
                    <a:lnTo>
                      <a:pt x="673828" y="747856"/>
                    </a:lnTo>
                    <a:lnTo>
                      <a:pt x="666852" y="749127"/>
                    </a:lnTo>
                    <a:lnTo>
                      <a:pt x="659242" y="750715"/>
                    </a:lnTo>
                    <a:lnTo>
                      <a:pt x="652266" y="752622"/>
                    </a:lnTo>
                    <a:lnTo>
                      <a:pt x="644972" y="755163"/>
                    </a:lnTo>
                    <a:lnTo>
                      <a:pt x="637996" y="757704"/>
                    </a:lnTo>
                    <a:lnTo>
                      <a:pt x="631337" y="760881"/>
                    </a:lnTo>
                    <a:lnTo>
                      <a:pt x="624361" y="764058"/>
                    </a:lnTo>
                    <a:lnTo>
                      <a:pt x="617702" y="767553"/>
                    </a:lnTo>
                    <a:lnTo>
                      <a:pt x="611043" y="771682"/>
                    </a:lnTo>
                    <a:lnTo>
                      <a:pt x="605018" y="776448"/>
                    </a:lnTo>
                    <a:lnTo>
                      <a:pt x="598994" y="781213"/>
                    </a:lnTo>
                    <a:lnTo>
                      <a:pt x="592652" y="786296"/>
                    </a:lnTo>
                    <a:lnTo>
                      <a:pt x="586944" y="792014"/>
                    </a:lnTo>
                    <a:lnTo>
                      <a:pt x="296167" y="1083010"/>
                    </a:lnTo>
                    <a:lnTo>
                      <a:pt x="290460" y="1089046"/>
                    </a:lnTo>
                    <a:lnTo>
                      <a:pt x="285386" y="1095082"/>
                    </a:lnTo>
                    <a:lnTo>
                      <a:pt x="280630" y="1101118"/>
                    </a:lnTo>
                    <a:lnTo>
                      <a:pt x="276190" y="1107471"/>
                    </a:lnTo>
                    <a:lnTo>
                      <a:pt x="272068" y="1113825"/>
                    </a:lnTo>
                    <a:lnTo>
                      <a:pt x="268580" y="1120814"/>
                    </a:lnTo>
                    <a:lnTo>
                      <a:pt x="265092" y="1127485"/>
                    </a:lnTo>
                    <a:lnTo>
                      <a:pt x="261921" y="1134156"/>
                    </a:lnTo>
                    <a:lnTo>
                      <a:pt x="259384" y="1141463"/>
                    </a:lnTo>
                    <a:lnTo>
                      <a:pt x="257165" y="1148134"/>
                    </a:lnTo>
                    <a:lnTo>
                      <a:pt x="255262" y="1155759"/>
                    </a:lnTo>
                    <a:lnTo>
                      <a:pt x="253676" y="1162748"/>
                    </a:lnTo>
                    <a:lnTo>
                      <a:pt x="252408" y="1170054"/>
                    </a:lnTo>
                    <a:lnTo>
                      <a:pt x="251774" y="1177361"/>
                    </a:lnTo>
                    <a:lnTo>
                      <a:pt x="251140" y="1184668"/>
                    </a:lnTo>
                    <a:lnTo>
                      <a:pt x="250823" y="1192292"/>
                    </a:lnTo>
                    <a:lnTo>
                      <a:pt x="251140" y="1199916"/>
                    </a:lnTo>
                    <a:lnTo>
                      <a:pt x="251774" y="1207223"/>
                    </a:lnTo>
                    <a:lnTo>
                      <a:pt x="252408" y="1214847"/>
                    </a:lnTo>
                    <a:lnTo>
                      <a:pt x="253676" y="1222154"/>
                    </a:lnTo>
                    <a:lnTo>
                      <a:pt x="255262" y="1229461"/>
                    </a:lnTo>
                    <a:lnTo>
                      <a:pt x="257165" y="1236767"/>
                    </a:lnTo>
                    <a:lnTo>
                      <a:pt x="259384" y="1244074"/>
                    </a:lnTo>
                    <a:lnTo>
                      <a:pt x="261921" y="1250745"/>
                    </a:lnTo>
                    <a:lnTo>
                      <a:pt x="265092" y="1257734"/>
                    </a:lnTo>
                    <a:lnTo>
                      <a:pt x="268580" y="1264723"/>
                    </a:lnTo>
                    <a:lnTo>
                      <a:pt x="272068" y="1271077"/>
                    </a:lnTo>
                    <a:lnTo>
                      <a:pt x="276190" y="1277748"/>
                    </a:lnTo>
                    <a:lnTo>
                      <a:pt x="280630" y="1284102"/>
                    </a:lnTo>
                    <a:lnTo>
                      <a:pt x="285703" y="1290138"/>
                    </a:lnTo>
                    <a:lnTo>
                      <a:pt x="290460" y="1296491"/>
                    </a:lnTo>
                    <a:lnTo>
                      <a:pt x="296167" y="1302210"/>
                    </a:lnTo>
                    <a:lnTo>
                      <a:pt x="308534" y="1314599"/>
                    </a:lnTo>
                    <a:lnTo>
                      <a:pt x="314242" y="1320000"/>
                    </a:lnTo>
                    <a:lnTo>
                      <a:pt x="320267" y="1325083"/>
                    </a:lnTo>
                    <a:lnTo>
                      <a:pt x="326608" y="1330165"/>
                    </a:lnTo>
                    <a:lnTo>
                      <a:pt x="332633" y="1334613"/>
                    </a:lnTo>
                    <a:lnTo>
                      <a:pt x="339292" y="1338425"/>
                    </a:lnTo>
                    <a:lnTo>
                      <a:pt x="345951" y="1342237"/>
                    </a:lnTo>
                    <a:lnTo>
                      <a:pt x="352610" y="1345414"/>
                    </a:lnTo>
                    <a:lnTo>
                      <a:pt x="359269" y="1348591"/>
                    </a:lnTo>
                    <a:lnTo>
                      <a:pt x="366245" y="1351450"/>
                    </a:lnTo>
                    <a:lnTo>
                      <a:pt x="373539" y="1353674"/>
                    </a:lnTo>
                    <a:lnTo>
                      <a:pt x="380515" y="1355580"/>
                    </a:lnTo>
                    <a:lnTo>
                      <a:pt x="387808" y="1356851"/>
                    </a:lnTo>
                    <a:lnTo>
                      <a:pt x="394784" y="1358121"/>
                    </a:lnTo>
                    <a:lnTo>
                      <a:pt x="402077" y="1359074"/>
                    </a:lnTo>
                    <a:lnTo>
                      <a:pt x="409370" y="1359710"/>
                    </a:lnTo>
                    <a:lnTo>
                      <a:pt x="416664" y="1359710"/>
                    </a:lnTo>
                    <a:lnTo>
                      <a:pt x="424274" y="1359710"/>
                    </a:lnTo>
                    <a:lnTo>
                      <a:pt x="431884" y="1359074"/>
                    </a:lnTo>
                    <a:lnTo>
                      <a:pt x="439494" y="1358121"/>
                    </a:lnTo>
                    <a:lnTo>
                      <a:pt x="446788" y="1356851"/>
                    </a:lnTo>
                    <a:lnTo>
                      <a:pt x="454081" y="1355262"/>
                    </a:lnTo>
                    <a:lnTo>
                      <a:pt x="461691" y="1353356"/>
                    </a:lnTo>
                    <a:lnTo>
                      <a:pt x="468667" y="1351132"/>
                    </a:lnTo>
                    <a:lnTo>
                      <a:pt x="475960" y="1348591"/>
                    </a:lnTo>
                    <a:lnTo>
                      <a:pt x="482619" y="1345414"/>
                    </a:lnTo>
                    <a:lnTo>
                      <a:pt x="489278" y="1342237"/>
                    </a:lnTo>
                    <a:lnTo>
                      <a:pt x="496255" y="1338425"/>
                    </a:lnTo>
                    <a:lnTo>
                      <a:pt x="502596" y="1334613"/>
                    </a:lnTo>
                    <a:lnTo>
                      <a:pt x="509255" y="1330165"/>
                    </a:lnTo>
                    <a:lnTo>
                      <a:pt x="515280" y="1325083"/>
                    </a:lnTo>
                    <a:lnTo>
                      <a:pt x="521305" y="1320000"/>
                    </a:lnTo>
                    <a:lnTo>
                      <a:pt x="527330" y="1314599"/>
                    </a:lnTo>
                    <a:lnTo>
                      <a:pt x="652583" y="1188797"/>
                    </a:lnTo>
                    <a:lnTo>
                      <a:pt x="657022" y="1184350"/>
                    </a:lnTo>
                    <a:lnTo>
                      <a:pt x="661778" y="1180220"/>
                    </a:lnTo>
                    <a:lnTo>
                      <a:pt x="667169" y="1176408"/>
                    </a:lnTo>
                    <a:lnTo>
                      <a:pt x="672243" y="1172913"/>
                    </a:lnTo>
                    <a:lnTo>
                      <a:pt x="677316" y="1169419"/>
                    </a:lnTo>
                    <a:lnTo>
                      <a:pt x="683024" y="1166560"/>
                    </a:lnTo>
                    <a:lnTo>
                      <a:pt x="688415" y="1163701"/>
                    </a:lnTo>
                    <a:lnTo>
                      <a:pt x="693805" y="1161477"/>
                    </a:lnTo>
                    <a:lnTo>
                      <a:pt x="699830" y="1159253"/>
                    </a:lnTo>
                    <a:lnTo>
                      <a:pt x="705538" y="1157347"/>
                    </a:lnTo>
                    <a:lnTo>
                      <a:pt x="711245" y="1156076"/>
                    </a:lnTo>
                    <a:lnTo>
                      <a:pt x="717270" y="1154488"/>
                    </a:lnTo>
                    <a:lnTo>
                      <a:pt x="723295" y="1153217"/>
                    </a:lnTo>
                    <a:lnTo>
                      <a:pt x="729003" y="1152582"/>
                    </a:lnTo>
                    <a:lnTo>
                      <a:pt x="735345" y="1152264"/>
                    </a:lnTo>
                    <a:lnTo>
                      <a:pt x="741052" y="1151947"/>
                    </a:lnTo>
                    <a:lnTo>
                      <a:pt x="747077" y="1152264"/>
                    </a:lnTo>
                    <a:lnTo>
                      <a:pt x="753102" y="1152582"/>
                    </a:lnTo>
                    <a:lnTo>
                      <a:pt x="759127" y="1153217"/>
                    </a:lnTo>
                    <a:lnTo>
                      <a:pt x="764835" y="1154488"/>
                    </a:lnTo>
                    <a:lnTo>
                      <a:pt x="771176" y="1156076"/>
                    </a:lnTo>
                    <a:lnTo>
                      <a:pt x="776884" y="1157347"/>
                    </a:lnTo>
                    <a:lnTo>
                      <a:pt x="782592" y="1159253"/>
                    </a:lnTo>
                    <a:lnTo>
                      <a:pt x="788300" y="1161477"/>
                    </a:lnTo>
                    <a:lnTo>
                      <a:pt x="794007" y="1163701"/>
                    </a:lnTo>
                    <a:lnTo>
                      <a:pt x="799398" y="1166560"/>
                    </a:lnTo>
                    <a:lnTo>
                      <a:pt x="805106" y="1169419"/>
                    </a:lnTo>
                    <a:lnTo>
                      <a:pt x="810179" y="1172913"/>
                    </a:lnTo>
                    <a:lnTo>
                      <a:pt x="815253" y="1176726"/>
                    </a:lnTo>
                    <a:lnTo>
                      <a:pt x="820326" y="1180538"/>
                    </a:lnTo>
                    <a:lnTo>
                      <a:pt x="825083" y="1184350"/>
                    </a:lnTo>
                    <a:lnTo>
                      <a:pt x="829839" y="1188797"/>
                    </a:lnTo>
                    <a:lnTo>
                      <a:pt x="834278" y="1193880"/>
                    </a:lnTo>
                    <a:lnTo>
                      <a:pt x="838718" y="1198646"/>
                    </a:lnTo>
                    <a:lnTo>
                      <a:pt x="842523" y="1203411"/>
                    </a:lnTo>
                    <a:lnTo>
                      <a:pt x="846011" y="1208811"/>
                    </a:lnTo>
                    <a:lnTo>
                      <a:pt x="849182" y="1213894"/>
                    </a:lnTo>
                    <a:lnTo>
                      <a:pt x="852036" y="1219295"/>
                    </a:lnTo>
                    <a:lnTo>
                      <a:pt x="855207" y="1224695"/>
                    </a:lnTo>
                    <a:lnTo>
                      <a:pt x="857426" y="1230731"/>
                    </a:lnTo>
                    <a:lnTo>
                      <a:pt x="859646" y="1236132"/>
                    </a:lnTo>
                    <a:lnTo>
                      <a:pt x="861549" y="1241850"/>
                    </a:lnTo>
                    <a:lnTo>
                      <a:pt x="862817" y="1247886"/>
                    </a:lnTo>
                    <a:lnTo>
                      <a:pt x="864085" y="1253922"/>
                    </a:lnTo>
                    <a:lnTo>
                      <a:pt x="865354" y="1259958"/>
                    </a:lnTo>
                    <a:lnTo>
                      <a:pt x="865988" y="1265994"/>
                    </a:lnTo>
                    <a:lnTo>
                      <a:pt x="866305" y="1271712"/>
                    </a:lnTo>
                    <a:lnTo>
                      <a:pt x="866622" y="1278066"/>
                    </a:lnTo>
                    <a:lnTo>
                      <a:pt x="866305" y="1283784"/>
                    </a:lnTo>
                    <a:lnTo>
                      <a:pt x="865988" y="1289820"/>
                    </a:lnTo>
                    <a:lnTo>
                      <a:pt x="865354" y="1295856"/>
                    </a:lnTo>
                    <a:lnTo>
                      <a:pt x="864085" y="1301892"/>
                    </a:lnTo>
                    <a:lnTo>
                      <a:pt x="862817" y="1307610"/>
                    </a:lnTo>
                    <a:lnTo>
                      <a:pt x="861549" y="1313646"/>
                    </a:lnTo>
                    <a:lnTo>
                      <a:pt x="859646" y="1319364"/>
                    </a:lnTo>
                    <a:lnTo>
                      <a:pt x="857426" y="1325083"/>
                    </a:lnTo>
                    <a:lnTo>
                      <a:pt x="855207" y="1330801"/>
                    </a:lnTo>
                    <a:lnTo>
                      <a:pt x="852036" y="1336201"/>
                    </a:lnTo>
                    <a:lnTo>
                      <a:pt x="849182" y="1341602"/>
                    </a:lnTo>
                    <a:lnTo>
                      <a:pt x="846011" y="1346685"/>
                    </a:lnTo>
                    <a:lnTo>
                      <a:pt x="842523" y="1352085"/>
                    </a:lnTo>
                    <a:lnTo>
                      <a:pt x="838718" y="1357168"/>
                    </a:lnTo>
                    <a:lnTo>
                      <a:pt x="834278" y="1361934"/>
                    </a:lnTo>
                    <a:lnTo>
                      <a:pt x="829839" y="1366699"/>
                    </a:lnTo>
                    <a:lnTo>
                      <a:pt x="704586" y="1492183"/>
                    </a:lnTo>
                    <a:lnTo>
                      <a:pt x="696976" y="1499489"/>
                    </a:lnTo>
                    <a:lnTo>
                      <a:pt x="689366" y="1506796"/>
                    </a:lnTo>
                    <a:lnTo>
                      <a:pt x="681755" y="1513467"/>
                    </a:lnTo>
                    <a:lnTo>
                      <a:pt x="673511" y="1520139"/>
                    </a:lnTo>
                    <a:lnTo>
                      <a:pt x="665584" y="1526492"/>
                    </a:lnTo>
                    <a:lnTo>
                      <a:pt x="657339" y="1532528"/>
                    </a:lnTo>
                    <a:lnTo>
                      <a:pt x="649095" y="1538882"/>
                    </a:lnTo>
                    <a:lnTo>
                      <a:pt x="640533" y="1544282"/>
                    </a:lnTo>
                    <a:lnTo>
                      <a:pt x="632289" y="1549683"/>
                    </a:lnTo>
                    <a:lnTo>
                      <a:pt x="623410" y="1554766"/>
                    </a:lnTo>
                    <a:lnTo>
                      <a:pt x="614848" y="1560166"/>
                    </a:lnTo>
                    <a:lnTo>
                      <a:pt x="605970" y="1564932"/>
                    </a:lnTo>
                    <a:lnTo>
                      <a:pt x="597091" y="1569379"/>
                    </a:lnTo>
                    <a:lnTo>
                      <a:pt x="587895" y="1573827"/>
                    </a:lnTo>
                    <a:lnTo>
                      <a:pt x="579017" y="1577639"/>
                    </a:lnTo>
                    <a:lnTo>
                      <a:pt x="569821" y="1581451"/>
                    </a:lnTo>
                    <a:lnTo>
                      <a:pt x="560625" y="1584946"/>
                    </a:lnTo>
                    <a:lnTo>
                      <a:pt x="551429" y="1588440"/>
                    </a:lnTo>
                    <a:lnTo>
                      <a:pt x="541916" y="1591617"/>
                    </a:lnTo>
                    <a:lnTo>
                      <a:pt x="532403" y="1594476"/>
                    </a:lnTo>
                    <a:lnTo>
                      <a:pt x="522891" y="1597335"/>
                    </a:lnTo>
                    <a:lnTo>
                      <a:pt x="513695" y="1599559"/>
                    </a:lnTo>
                    <a:lnTo>
                      <a:pt x="503865" y="1601783"/>
                    </a:lnTo>
                    <a:lnTo>
                      <a:pt x="494669" y="1603689"/>
                    </a:lnTo>
                    <a:lnTo>
                      <a:pt x="484839" y="1605277"/>
                    </a:lnTo>
                    <a:lnTo>
                      <a:pt x="475326" y="1606866"/>
                    </a:lnTo>
                    <a:lnTo>
                      <a:pt x="465496" y="1608454"/>
                    </a:lnTo>
                    <a:lnTo>
                      <a:pt x="455666" y="1609407"/>
                    </a:lnTo>
                    <a:lnTo>
                      <a:pt x="446471" y="1610360"/>
                    </a:lnTo>
                    <a:lnTo>
                      <a:pt x="436641" y="1610995"/>
                    </a:lnTo>
                    <a:lnTo>
                      <a:pt x="427128" y="1611313"/>
                    </a:lnTo>
                    <a:lnTo>
                      <a:pt x="417298" y="1611313"/>
                    </a:lnTo>
                    <a:lnTo>
                      <a:pt x="416664" y="1611313"/>
                    </a:lnTo>
                    <a:lnTo>
                      <a:pt x="407151" y="1611313"/>
                    </a:lnTo>
                    <a:lnTo>
                      <a:pt x="397321" y="1610995"/>
                    </a:lnTo>
                    <a:lnTo>
                      <a:pt x="387808" y="1610360"/>
                    </a:lnTo>
                    <a:lnTo>
                      <a:pt x="377978" y="1609407"/>
                    </a:lnTo>
                    <a:lnTo>
                      <a:pt x="368148" y="1608454"/>
                    </a:lnTo>
                    <a:lnTo>
                      <a:pt x="358635" y="1606866"/>
                    </a:lnTo>
                    <a:lnTo>
                      <a:pt x="348805" y="1605277"/>
                    </a:lnTo>
                    <a:lnTo>
                      <a:pt x="339292" y="1603689"/>
                    </a:lnTo>
                    <a:lnTo>
                      <a:pt x="329779" y="1601783"/>
                    </a:lnTo>
                    <a:lnTo>
                      <a:pt x="320267" y="1599559"/>
                    </a:lnTo>
                    <a:lnTo>
                      <a:pt x="310754" y="1597017"/>
                    </a:lnTo>
                    <a:lnTo>
                      <a:pt x="301558" y="1594476"/>
                    </a:lnTo>
                    <a:lnTo>
                      <a:pt x="292045" y="1591617"/>
                    </a:lnTo>
                    <a:lnTo>
                      <a:pt x="282532" y="1588122"/>
                    </a:lnTo>
                    <a:lnTo>
                      <a:pt x="273653" y="1584628"/>
                    </a:lnTo>
                    <a:lnTo>
                      <a:pt x="264141" y="1581133"/>
                    </a:lnTo>
                    <a:lnTo>
                      <a:pt x="255262" y="1577321"/>
                    </a:lnTo>
                    <a:lnTo>
                      <a:pt x="246066" y="1573509"/>
                    </a:lnTo>
                    <a:lnTo>
                      <a:pt x="237505" y="1568744"/>
                    </a:lnTo>
                    <a:lnTo>
                      <a:pt x="228309" y="1564296"/>
                    </a:lnTo>
                    <a:lnTo>
                      <a:pt x="219747" y="1559531"/>
                    </a:lnTo>
                    <a:lnTo>
                      <a:pt x="211186" y="1554448"/>
                    </a:lnTo>
                    <a:lnTo>
                      <a:pt x="202624" y="1549365"/>
                    </a:lnTo>
                    <a:lnTo>
                      <a:pt x="194062" y="1543965"/>
                    </a:lnTo>
                    <a:lnTo>
                      <a:pt x="185818" y="1538246"/>
                    </a:lnTo>
                    <a:lnTo>
                      <a:pt x="177574" y="1532211"/>
                    </a:lnTo>
                    <a:lnTo>
                      <a:pt x="169646" y="1526175"/>
                    </a:lnTo>
                    <a:lnTo>
                      <a:pt x="161402" y="1519821"/>
                    </a:lnTo>
                    <a:lnTo>
                      <a:pt x="153791" y="1513150"/>
                    </a:lnTo>
                    <a:lnTo>
                      <a:pt x="146181" y="1506478"/>
                    </a:lnTo>
                    <a:lnTo>
                      <a:pt x="138571" y="1499489"/>
                    </a:lnTo>
                    <a:lnTo>
                      <a:pt x="131278" y="1492183"/>
                    </a:lnTo>
                    <a:lnTo>
                      <a:pt x="118594" y="1479793"/>
                    </a:lnTo>
                    <a:lnTo>
                      <a:pt x="111618" y="1472487"/>
                    </a:lnTo>
                    <a:lnTo>
                      <a:pt x="104324" y="1464545"/>
                    </a:lnTo>
                    <a:lnTo>
                      <a:pt x="97665" y="1456920"/>
                    </a:lnTo>
                    <a:lnTo>
                      <a:pt x="90689" y="1448978"/>
                    </a:lnTo>
                    <a:lnTo>
                      <a:pt x="84665" y="1441036"/>
                    </a:lnTo>
                    <a:lnTo>
                      <a:pt x="78323" y="1432776"/>
                    </a:lnTo>
                    <a:lnTo>
                      <a:pt x="72298" y="1424517"/>
                    </a:lnTo>
                    <a:lnTo>
                      <a:pt x="66907" y="1415939"/>
                    </a:lnTo>
                    <a:lnTo>
                      <a:pt x="61517" y="1407680"/>
                    </a:lnTo>
                    <a:lnTo>
                      <a:pt x="55809" y="1398785"/>
                    </a:lnTo>
                    <a:lnTo>
                      <a:pt x="51052" y="1390207"/>
                    </a:lnTo>
                    <a:lnTo>
                      <a:pt x="46296" y="1381312"/>
                    </a:lnTo>
                    <a:lnTo>
                      <a:pt x="41857" y="1372417"/>
                    </a:lnTo>
                    <a:lnTo>
                      <a:pt x="37417" y="1363204"/>
                    </a:lnTo>
                    <a:lnTo>
                      <a:pt x="33295" y="1354309"/>
                    </a:lnTo>
                    <a:lnTo>
                      <a:pt x="29807" y="1345096"/>
                    </a:lnTo>
                    <a:lnTo>
                      <a:pt x="26002" y="1335884"/>
                    </a:lnTo>
                    <a:lnTo>
                      <a:pt x="22514" y="1326353"/>
                    </a:lnTo>
                    <a:lnTo>
                      <a:pt x="19343" y="1317458"/>
                    </a:lnTo>
                    <a:lnTo>
                      <a:pt x="16489" y="1307610"/>
                    </a:lnTo>
                    <a:lnTo>
                      <a:pt x="13952" y="1298397"/>
                    </a:lnTo>
                    <a:lnTo>
                      <a:pt x="11415" y="1288867"/>
                    </a:lnTo>
                    <a:lnTo>
                      <a:pt x="9513" y="1279337"/>
                    </a:lnTo>
                    <a:lnTo>
                      <a:pt x="7610" y="1269806"/>
                    </a:lnTo>
                    <a:lnTo>
                      <a:pt x="5391" y="1260276"/>
                    </a:lnTo>
                    <a:lnTo>
                      <a:pt x="4122" y="1250428"/>
                    </a:lnTo>
                    <a:lnTo>
                      <a:pt x="2854" y="1240579"/>
                    </a:lnTo>
                    <a:lnTo>
                      <a:pt x="1585" y="1231049"/>
                    </a:lnTo>
                    <a:lnTo>
                      <a:pt x="951" y="1221201"/>
                    </a:lnTo>
                    <a:lnTo>
                      <a:pt x="317" y="1211671"/>
                    </a:lnTo>
                    <a:lnTo>
                      <a:pt x="0" y="1201822"/>
                    </a:lnTo>
                    <a:lnTo>
                      <a:pt x="0" y="1192292"/>
                    </a:lnTo>
                    <a:lnTo>
                      <a:pt x="0" y="1182444"/>
                    </a:lnTo>
                    <a:lnTo>
                      <a:pt x="317" y="1172913"/>
                    </a:lnTo>
                    <a:lnTo>
                      <a:pt x="951" y="1163065"/>
                    </a:lnTo>
                    <a:lnTo>
                      <a:pt x="1585" y="1153217"/>
                    </a:lnTo>
                    <a:lnTo>
                      <a:pt x="2854" y="1143687"/>
                    </a:lnTo>
                    <a:lnTo>
                      <a:pt x="4122" y="1133839"/>
                    </a:lnTo>
                    <a:lnTo>
                      <a:pt x="5391" y="1124626"/>
                    </a:lnTo>
                    <a:lnTo>
                      <a:pt x="7610" y="1114778"/>
                    </a:lnTo>
                    <a:lnTo>
                      <a:pt x="9513" y="1105247"/>
                    </a:lnTo>
                    <a:lnTo>
                      <a:pt x="11733" y="1095717"/>
                    </a:lnTo>
                    <a:lnTo>
                      <a:pt x="13952" y="1086187"/>
                    </a:lnTo>
                    <a:lnTo>
                      <a:pt x="16806" y="1076656"/>
                    </a:lnTo>
                    <a:lnTo>
                      <a:pt x="19660" y="1067126"/>
                    </a:lnTo>
                    <a:lnTo>
                      <a:pt x="22514" y="1057913"/>
                    </a:lnTo>
                    <a:lnTo>
                      <a:pt x="26319" y="1048700"/>
                    </a:lnTo>
                    <a:lnTo>
                      <a:pt x="29807" y="1039487"/>
                    </a:lnTo>
                    <a:lnTo>
                      <a:pt x="33612" y="1030275"/>
                    </a:lnTo>
                    <a:lnTo>
                      <a:pt x="37417" y="1021380"/>
                    </a:lnTo>
                    <a:lnTo>
                      <a:pt x="42174" y="1012167"/>
                    </a:lnTo>
                    <a:lnTo>
                      <a:pt x="46613" y="1003590"/>
                    </a:lnTo>
                    <a:lnTo>
                      <a:pt x="51369" y="994694"/>
                    </a:lnTo>
                    <a:lnTo>
                      <a:pt x="56126" y="986117"/>
                    </a:lnTo>
                    <a:lnTo>
                      <a:pt x="61517" y="977222"/>
                    </a:lnTo>
                    <a:lnTo>
                      <a:pt x="66907" y="968962"/>
                    </a:lnTo>
                    <a:lnTo>
                      <a:pt x="72615" y="960385"/>
                    </a:lnTo>
                    <a:lnTo>
                      <a:pt x="78640" y="952443"/>
                    </a:lnTo>
                    <a:lnTo>
                      <a:pt x="84665" y="943866"/>
                    </a:lnTo>
                    <a:lnTo>
                      <a:pt x="91006" y="936241"/>
                    </a:lnTo>
                    <a:lnTo>
                      <a:pt x="97665" y="927981"/>
                    </a:lnTo>
                    <a:lnTo>
                      <a:pt x="104324" y="920357"/>
                    </a:lnTo>
                    <a:lnTo>
                      <a:pt x="111618" y="913050"/>
                    </a:lnTo>
                    <a:lnTo>
                      <a:pt x="118594" y="905426"/>
                    </a:lnTo>
                    <a:lnTo>
                      <a:pt x="409687" y="613795"/>
                    </a:lnTo>
                    <a:lnTo>
                      <a:pt x="416981" y="606806"/>
                    </a:lnTo>
                    <a:lnTo>
                      <a:pt x="424591" y="599817"/>
                    </a:lnTo>
                    <a:lnTo>
                      <a:pt x="432201" y="592828"/>
                    </a:lnTo>
                    <a:lnTo>
                      <a:pt x="440446" y="586157"/>
                    </a:lnTo>
                    <a:lnTo>
                      <a:pt x="448373" y="579803"/>
                    </a:lnTo>
                    <a:lnTo>
                      <a:pt x="456618" y="573767"/>
                    </a:lnTo>
                    <a:lnTo>
                      <a:pt x="464545" y="567731"/>
                    </a:lnTo>
                    <a:lnTo>
                      <a:pt x="472789" y="562013"/>
                    </a:lnTo>
                    <a:lnTo>
                      <a:pt x="481668" y="556612"/>
                    </a:lnTo>
                    <a:lnTo>
                      <a:pt x="489913" y="551530"/>
                    </a:lnTo>
                    <a:lnTo>
                      <a:pt x="498791" y="546447"/>
                    </a:lnTo>
                    <a:lnTo>
                      <a:pt x="507353" y="541682"/>
                    </a:lnTo>
                    <a:lnTo>
                      <a:pt x="516549" y="537234"/>
                    </a:lnTo>
                    <a:lnTo>
                      <a:pt x="525744" y="532786"/>
                    </a:lnTo>
                    <a:lnTo>
                      <a:pt x="534623" y="528974"/>
                    </a:lnTo>
                    <a:lnTo>
                      <a:pt x="543819" y="524844"/>
                    </a:lnTo>
                    <a:lnTo>
                      <a:pt x="553015" y="521350"/>
                    </a:lnTo>
                    <a:lnTo>
                      <a:pt x="562210" y="517855"/>
                    </a:lnTo>
                    <a:lnTo>
                      <a:pt x="571406" y="514679"/>
                    </a:lnTo>
                    <a:lnTo>
                      <a:pt x="580919" y="511819"/>
                    </a:lnTo>
                    <a:lnTo>
                      <a:pt x="590115" y="508960"/>
                    </a:lnTo>
                    <a:lnTo>
                      <a:pt x="599945" y="506737"/>
                    </a:lnTo>
                    <a:lnTo>
                      <a:pt x="609141" y="504513"/>
                    </a:lnTo>
                    <a:lnTo>
                      <a:pt x="618971" y="502607"/>
                    </a:lnTo>
                    <a:lnTo>
                      <a:pt x="628801" y="500701"/>
                    </a:lnTo>
                    <a:lnTo>
                      <a:pt x="637996" y="499430"/>
                    </a:lnTo>
                    <a:lnTo>
                      <a:pt x="647826" y="498159"/>
                    </a:lnTo>
                    <a:lnTo>
                      <a:pt x="657339" y="496888"/>
                    </a:lnTo>
                    <a:lnTo>
                      <a:pt x="667169" y="496253"/>
                    </a:lnTo>
                    <a:lnTo>
                      <a:pt x="676682" y="495618"/>
                    </a:lnTo>
                    <a:lnTo>
                      <a:pt x="686512" y="495300"/>
                    </a:lnTo>
                    <a:close/>
                    <a:moveTo>
                      <a:pt x="1100956" y="0"/>
                    </a:moveTo>
                    <a:lnTo>
                      <a:pt x="1110484" y="318"/>
                    </a:lnTo>
                    <a:lnTo>
                      <a:pt x="1120330" y="635"/>
                    </a:lnTo>
                    <a:lnTo>
                      <a:pt x="1129858" y="953"/>
                    </a:lnTo>
                    <a:lnTo>
                      <a:pt x="1139704" y="1906"/>
                    </a:lnTo>
                    <a:lnTo>
                      <a:pt x="1149549" y="2858"/>
                    </a:lnTo>
                    <a:lnTo>
                      <a:pt x="1159077" y="4129"/>
                    </a:lnTo>
                    <a:lnTo>
                      <a:pt x="1168605" y="5717"/>
                    </a:lnTo>
                    <a:lnTo>
                      <a:pt x="1178133" y="7622"/>
                    </a:lnTo>
                    <a:lnTo>
                      <a:pt x="1187979" y="9528"/>
                    </a:lnTo>
                    <a:lnTo>
                      <a:pt x="1197189" y="11751"/>
                    </a:lnTo>
                    <a:lnTo>
                      <a:pt x="1207035" y="14292"/>
                    </a:lnTo>
                    <a:lnTo>
                      <a:pt x="1216245" y="16832"/>
                    </a:lnTo>
                    <a:lnTo>
                      <a:pt x="1225774" y="19691"/>
                    </a:lnTo>
                    <a:lnTo>
                      <a:pt x="1235302" y="22867"/>
                    </a:lnTo>
                    <a:lnTo>
                      <a:pt x="1244512" y="26360"/>
                    </a:lnTo>
                    <a:lnTo>
                      <a:pt x="1253722" y="29854"/>
                    </a:lnTo>
                    <a:lnTo>
                      <a:pt x="1262615" y="33665"/>
                    </a:lnTo>
                    <a:lnTo>
                      <a:pt x="1271826" y="37793"/>
                    </a:lnTo>
                    <a:lnTo>
                      <a:pt x="1280719" y="42240"/>
                    </a:lnTo>
                    <a:lnTo>
                      <a:pt x="1289929" y="46686"/>
                    </a:lnTo>
                    <a:lnTo>
                      <a:pt x="1298504" y="51450"/>
                    </a:lnTo>
                    <a:lnTo>
                      <a:pt x="1307397" y="56214"/>
                    </a:lnTo>
                    <a:lnTo>
                      <a:pt x="1315972" y="61613"/>
                    </a:lnTo>
                    <a:lnTo>
                      <a:pt x="1324547" y="67012"/>
                    </a:lnTo>
                    <a:lnTo>
                      <a:pt x="1332805" y="72728"/>
                    </a:lnTo>
                    <a:lnTo>
                      <a:pt x="1341063" y="78762"/>
                    </a:lnTo>
                    <a:lnTo>
                      <a:pt x="1349320" y="84797"/>
                    </a:lnTo>
                    <a:lnTo>
                      <a:pt x="1357260" y="91148"/>
                    </a:lnTo>
                    <a:lnTo>
                      <a:pt x="1365200" y="97818"/>
                    </a:lnTo>
                    <a:lnTo>
                      <a:pt x="1373141" y="104805"/>
                    </a:lnTo>
                    <a:lnTo>
                      <a:pt x="1380445" y="111792"/>
                    </a:lnTo>
                    <a:lnTo>
                      <a:pt x="1388068" y="119096"/>
                    </a:lnTo>
                    <a:lnTo>
                      <a:pt x="1400454" y="131482"/>
                    </a:lnTo>
                    <a:lnTo>
                      <a:pt x="1407759" y="138787"/>
                    </a:lnTo>
                    <a:lnTo>
                      <a:pt x="1414746" y="146727"/>
                    </a:lnTo>
                    <a:lnTo>
                      <a:pt x="1421416" y="154349"/>
                    </a:lnTo>
                    <a:lnTo>
                      <a:pt x="1428403" y="161971"/>
                    </a:lnTo>
                    <a:lnTo>
                      <a:pt x="1434437" y="170229"/>
                    </a:lnTo>
                    <a:lnTo>
                      <a:pt x="1440472" y="178168"/>
                    </a:lnTo>
                    <a:lnTo>
                      <a:pt x="1446824" y="186743"/>
                    </a:lnTo>
                    <a:lnTo>
                      <a:pt x="1452223" y="195001"/>
                    </a:lnTo>
                    <a:lnTo>
                      <a:pt x="1457622" y="203576"/>
                    </a:lnTo>
                    <a:lnTo>
                      <a:pt x="1463022" y="211833"/>
                    </a:lnTo>
                    <a:lnTo>
                      <a:pt x="1468103" y="220725"/>
                    </a:lnTo>
                    <a:lnTo>
                      <a:pt x="1472550" y="229618"/>
                    </a:lnTo>
                    <a:lnTo>
                      <a:pt x="1477631" y="238510"/>
                    </a:lnTo>
                    <a:lnTo>
                      <a:pt x="1481760" y="247403"/>
                    </a:lnTo>
                    <a:lnTo>
                      <a:pt x="1485571" y="256613"/>
                    </a:lnTo>
                    <a:lnTo>
                      <a:pt x="1489383" y="265506"/>
                    </a:lnTo>
                    <a:lnTo>
                      <a:pt x="1492876" y="275033"/>
                    </a:lnTo>
                    <a:lnTo>
                      <a:pt x="1496687" y="283926"/>
                    </a:lnTo>
                    <a:lnTo>
                      <a:pt x="1499863" y="293454"/>
                    </a:lnTo>
                    <a:lnTo>
                      <a:pt x="1502722" y="302981"/>
                    </a:lnTo>
                    <a:lnTo>
                      <a:pt x="1505263" y="312191"/>
                    </a:lnTo>
                    <a:lnTo>
                      <a:pt x="1507803" y="322037"/>
                    </a:lnTo>
                    <a:lnTo>
                      <a:pt x="1509709" y="331247"/>
                    </a:lnTo>
                    <a:lnTo>
                      <a:pt x="1512250" y="341092"/>
                    </a:lnTo>
                    <a:lnTo>
                      <a:pt x="1513838" y="350620"/>
                    </a:lnTo>
                    <a:lnTo>
                      <a:pt x="1515426" y="360148"/>
                    </a:lnTo>
                    <a:lnTo>
                      <a:pt x="1516696" y="369675"/>
                    </a:lnTo>
                    <a:lnTo>
                      <a:pt x="1517649" y="379521"/>
                    </a:lnTo>
                    <a:lnTo>
                      <a:pt x="1518284" y="389366"/>
                    </a:lnTo>
                    <a:lnTo>
                      <a:pt x="1518919" y="398894"/>
                    </a:lnTo>
                    <a:lnTo>
                      <a:pt x="1519237" y="408739"/>
                    </a:lnTo>
                    <a:lnTo>
                      <a:pt x="1519237" y="418267"/>
                    </a:lnTo>
                    <a:lnTo>
                      <a:pt x="1519237" y="428112"/>
                    </a:lnTo>
                    <a:lnTo>
                      <a:pt x="1518919" y="437640"/>
                    </a:lnTo>
                    <a:lnTo>
                      <a:pt x="1518284" y="447485"/>
                    </a:lnTo>
                    <a:lnTo>
                      <a:pt x="1517649" y="457013"/>
                    </a:lnTo>
                    <a:lnTo>
                      <a:pt x="1516696" y="466858"/>
                    </a:lnTo>
                    <a:lnTo>
                      <a:pt x="1515426" y="476703"/>
                    </a:lnTo>
                    <a:lnTo>
                      <a:pt x="1513838" y="486231"/>
                    </a:lnTo>
                    <a:lnTo>
                      <a:pt x="1512250" y="496076"/>
                    </a:lnTo>
                    <a:lnTo>
                      <a:pt x="1509709" y="505287"/>
                    </a:lnTo>
                    <a:lnTo>
                      <a:pt x="1507803" y="515132"/>
                    </a:lnTo>
                    <a:lnTo>
                      <a:pt x="1505263" y="524342"/>
                    </a:lnTo>
                    <a:lnTo>
                      <a:pt x="1502722" y="533870"/>
                    </a:lnTo>
                    <a:lnTo>
                      <a:pt x="1499863" y="543080"/>
                    </a:lnTo>
                    <a:lnTo>
                      <a:pt x="1496687" y="552608"/>
                    </a:lnTo>
                    <a:lnTo>
                      <a:pt x="1493511" y="561818"/>
                    </a:lnTo>
                    <a:lnTo>
                      <a:pt x="1489700" y="571345"/>
                    </a:lnTo>
                    <a:lnTo>
                      <a:pt x="1485889" y="580238"/>
                    </a:lnTo>
                    <a:lnTo>
                      <a:pt x="1481760" y="589448"/>
                    </a:lnTo>
                    <a:lnTo>
                      <a:pt x="1477631" y="598658"/>
                    </a:lnTo>
                    <a:lnTo>
                      <a:pt x="1472867" y="607233"/>
                    </a:lnTo>
                    <a:lnTo>
                      <a:pt x="1468103" y="616443"/>
                    </a:lnTo>
                    <a:lnTo>
                      <a:pt x="1463339" y="625018"/>
                    </a:lnTo>
                    <a:lnTo>
                      <a:pt x="1457622" y="633593"/>
                    </a:lnTo>
                    <a:lnTo>
                      <a:pt x="1452541" y="642168"/>
                    </a:lnTo>
                    <a:lnTo>
                      <a:pt x="1446824" y="650108"/>
                    </a:lnTo>
                    <a:lnTo>
                      <a:pt x="1440789" y="658683"/>
                    </a:lnTo>
                    <a:lnTo>
                      <a:pt x="1434755" y="666622"/>
                    </a:lnTo>
                    <a:lnTo>
                      <a:pt x="1428403" y="674880"/>
                    </a:lnTo>
                    <a:lnTo>
                      <a:pt x="1421416" y="682820"/>
                    </a:lnTo>
                    <a:lnTo>
                      <a:pt x="1414746" y="690759"/>
                    </a:lnTo>
                    <a:lnTo>
                      <a:pt x="1407759" y="698064"/>
                    </a:lnTo>
                    <a:lnTo>
                      <a:pt x="1400454" y="706004"/>
                    </a:lnTo>
                    <a:lnTo>
                      <a:pt x="1108896" y="996917"/>
                    </a:lnTo>
                    <a:lnTo>
                      <a:pt x="1101591" y="1004221"/>
                    </a:lnTo>
                    <a:lnTo>
                      <a:pt x="1093651" y="1011208"/>
                    </a:lnTo>
                    <a:lnTo>
                      <a:pt x="1086029" y="1018513"/>
                    </a:lnTo>
                    <a:lnTo>
                      <a:pt x="1078407" y="1024865"/>
                    </a:lnTo>
                    <a:lnTo>
                      <a:pt x="1070149" y="1031216"/>
                    </a:lnTo>
                    <a:lnTo>
                      <a:pt x="1061891" y="1037568"/>
                    </a:lnTo>
                    <a:lnTo>
                      <a:pt x="1053634" y="1043285"/>
                    </a:lnTo>
                    <a:lnTo>
                      <a:pt x="1045376" y="1049001"/>
                    </a:lnTo>
                    <a:lnTo>
                      <a:pt x="1036483" y="1054718"/>
                    </a:lnTo>
                    <a:lnTo>
                      <a:pt x="1028226" y="1059800"/>
                    </a:lnTo>
                    <a:lnTo>
                      <a:pt x="1019333" y="1064563"/>
                    </a:lnTo>
                    <a:lnTo>
                      <a:pt x="1010440" y="1069645"/>
                    </a:lnTo>
                    <a:lnTo>
                      <a:pt x="1001547" y="1074091"/>
                    </a:lnTo>
                    <a:lnTo>
                      <a:pt x="992654" y="1078220"/>
                    </a:lnTo>
                    <a:lnTo>
                      <a:pt x="983444" y="1082348"/>
                    </a:lnTo>
                    <a:lnTo>
                      <a:pt x="973916" y="1086477"/>
                    </a:lnTo>
                    <a:lnTo>
                      <a:pt x="965023" y="1089971"/>
                    </a:lnTo>
                    <a:lnTo>
                      <a:pt x="955495" y="1093147"/>
                    </a:lnTo>
                    <a:lnTo>
                      <a:pt x="946285" y="1096322"/>
                    </a:lnTo>
                    <a:lnTo>
                      <a:pt x="936757" y="1099181"/>
                    </a:lnTo>
                    <a:lnTo>
                      <a:pt x="927546" y="1101721"/>
                    </a:lnTo>
                    <a:lnTo>
                      <a:pt x="917700" y="1104580"/>
                    </a:lnTo>
                    <a:lnTo>
                      <a:pt x="908490" y="1106803"/>
                    </a:lnTo>
                    <a:lnTo>
                      <a:pt x="898644" y="1108708"/>
                    </a:lnTo>
                    <a:lnTo>
                      <a:pt x="889116" y="1110296"/>
                    </a:lnTo>
                    <a:lnTo>
                      <a:pt x="879588" y="1111884"/>
                    </a:lnTo>
                    <a:lnTo>
                      <a:pt x="869743" y="1113155"/>
                    </a:lnTo>
                    <a:lnTo>
                      <a:pt x="860215" y="1114108"/>
                    </a:lnTo>
                    <a:lnTo>
                      <a:pt x="850369" y="1114743"/>
                    </a:lnTo>
                    <a:lnTo>
                      <a:pt x="840841" y="1115378"/>
                    </a:lnTo>
                    <a:lnTo>
                      <a:pt x="830995" y="1115695"/>
                    </a:lnTo>
                    <a:lnTo>
                      <a:pt x="821467" y="1116013"/>
                    </a:lnTo>
                    <a:lnTo>
                      <a:pt x="820832" y="1116013"/>
                    </a:lnTo>
                    <a:lnTo>
                      <a:pt x="810986" y="1115695"/>
                    </a:lnTo>
                    <a:lnTo>
                      <a:pt x="801141" y="1115378"/>
                    </a:lnTo>
                    <a:lnTo>
                      <a:pt x="791613" y="1114743"/>
                    </a:lnTo>
                    <a:lnTo>
                      <a:pt x="781767" y="1114108"/>
                    </a:lnTo>
                    <a:lnTo>
                      <a:pt x="772239" y="1113155"/>
                    </a:lnTo>
                    <a:lnTo>
                      <a:pt x="762393" y="1111884"/>
                    </a:lnTo>
                    <a:lnTo>
                      <a:pt x="753183" y="1110296"/>
                    </a:lnTo>
                    <a:lnTo>
                      <a:pt x="743337" y="1108391"/>
                    </a:lnTo>
                    <a:lnTo>
                      <a:pt x="733809" y="1106485"/>
                    </a:lnTo>
                    <a:lnTo>
                      <a:pt x="724281" y="1104262"/>
                    </a:lnTo>
                    <a:lnTo>
                      <a:pt x="714753" y="1101721"/>
                    </a:lnTo>
                    <a:lnTo>
                      <a:pt x="705543" y="1098863"/>
                    </a:lnTo>
                    <a:lnTo>
                      <a:pt x="696015" y="1096005"/>
                    </a:lnTo>
                    <a:lnTo>
                      <a:pt x="686804" y="1092829"/>
                    </a:lnTo>
                    <a:lnTo>
                      <a:pt x="677276" y="1089653"/>
                    </a:lnTo>
                    <a:lnTo>
                      <a:pt x="668384" y="1086160"/>
                    </a:lnTo>
                    <a:lnTo>
                      <a:pt x="659173" y="1082031"/>
                    </a:lnTo>
                    <a:lnTo>
                      <a:pt x="650280" y="1077902"/>
                    </a:lnTo>
                    <a:lnTo>
                      <a:pt x="641070" y="1073774"/>
                    </a:lnTo>
                    <a:lnTo>
                      <a:pt x="632495" y="1069327"/>
                    </a:lnTo>
                    <a:lnTo>
                      <a:pt x="623602" y="1064246"/>
                    </a:lnTo>
                    <a:lnTo>
                      <a:pt x="615027" y="1059482"/>
                    </a:lnTo>
                    <a:lnTo>
                      <a:pt x="606451" y="1054401"/>
                    </a:lnTo>
                    <a:lnTo>
                      <a:pt x="597876" y="1048684"/>
                    </a:lnTo>
                    <a:lnTo>
                      <a:pt x="589618" y="1042967"/>
                    </a:lnTo>
                    <a:lnTo>
                      <a:pt x="581361" y="1037251"/>
                    </a:lnTo>
                    <a:lnTo>
                      <a:pt x="573103" y="1030899"/>
                    </a:lnTo>
                    <a:lnTo>
                      <a:pt x="565481" y="1024547"/>
                    </a:lnTo>
                    <a:lnTo>
                      <a:pt x="557223" y="1018195"/>
                    </a:lnTo>
                    <a:lnTo>
                      <a:pt x="549918" y="1011208"/>
                    </a:lnTo>
                    <a:lnTo>
                      <a:pt x="542296" y="1004221"/>
                    </a:lnTo>
                    <a:lnTo>
                      <a:pt x="534673" y="996917"/>
                    </a:lnTo>
                    <a:lnTo>
                      <a:pt x="522287" y="984848"/>
                    </a:lnTo>
                    <a:lnTo>
                      <a:pt x="700144" y="806680"/>
                    </a:lnTo>
                    <a:lnTo>
                      <a:pt x="712530" y="819384"/>
                    </a:lnTo>
                    <a:lnTo>
                      <a:pt x="718565" y="825100"/>
                    </a:lnTo>
                    <a:lnTo>
                      <a:pt x="724281" y="830182"/>
                    </a:lnTo>
                    <a:lnTo>
                      <a:pt x="730316" y="834945"/>
                    </a:lnTo>
                    <a:lnTo>
                      <a:pt x="736985" y="839074"/>
                    </a:lnTo>
                    <a:lnTo>
                      <a:pt x="743337" y="843520"/>
                    </a:lnTo>
                    <a:lnTo>
                      <a:pt x="750007" y="847014"/>
                    </a:lnTo>
                    <a:lnTo>
                      <a:pt x="756677" y="850507"/>
                    </a:lnTo>
                    <a:lnTo>
                      <a:pt x="763346" y="853366"/>
                    </a:lnTo>
                    <a:lnTo>
                      <a:pt x="770333" y="855906"/>
                    </a:lnTo>
                    <a:lnTo>
                      <a:pt x="777321" y="858130"/>
                    </a:lnTo>
                    <a:lnTo>
                      <a:pt x="784626" y="860353"/>
                    </a:lnTo>
                    <a:lnTo>
                      <a:pt x="791613" y="861941"/>
                    </a:lnTo>
                    <a:lnTo>
                      <a:pt x="798918" y="863211"/>
                    </a:lnTo>
                    <a:lnTo>
                      <a:pt x="806222" y="864164"/>
                    </a:lnTo>
                    <a:lnTo>
                      <a:pt x="813527" y="864481"/>
                    </a:lnTo>
                    <a:lnTo>
                      <a:pt x="820832" y="864799"/>
                    </a:lnTo>
                    <a:lnTo>
                      <a:pt x="828455" y="864481"/>
                    </a:lnTo>
                    <a:lnTo>
                      <a:pt x="836395" y="863846"/>
                    </a:lnTo>
                    <a:lnTo>
                      <a:pt x="843699" y="863211"/>
                    </a:lnTo>
                    <a:lnTo>
                      <a:pt x="851004" y="861941"/>
                    </a:lnTo>
                    <a:lnTo>
                      <a:pt x="858627" y="860353"/>
                    </a:lnTo>
                    <a:lnTo>
                      <a:pt x="865614" y="858130"/>
                    </a:lnTo>
                    <a:lnTo>
                      <a:pt x="873236" y="855906"/>
                    </a:lnTo>
                    <a:lnTo>
                      <a:pt x="879906" y="853366"/>
                    </a:lnTo>
                    <a:lnTo>
                      <a:pt x="886893" y="850507"/>
                    </a:lnTo>
                    <a:lnTo>
                      <a:pt x="893880" y="847014"/>
                    </a:lnTo>
                    <a:lnTo>
                      <a:pt x="900550" y="843520"/>
                    </a:lnTo>
                    <a:lnTo>
                      <a:pt x="907220" y="839074"/>
                    </a:lnTo>
                    <a:lnTo>
                      <a:pt x="913572" y="834628"/>
                    </a:lnTo>
                    <a:lnTo>
                      <a:pt x="919606" y="830182"/>
                    </a:lnTo>
                    <a:lnTo>
                      <a:pt x="925640" y="825100"/>
                    </a:lnTo>
                    <a:lnTo>
                      <a:pt x="931357" y="819384"/>
                    </a:lnTo>
                    <a:lnTo>
                      <a:pt x="1222915" y="527835"/>
                    </a:lnTo>
                    <a:lnTo>
                      <a:pt x="1228314" y="522119"/>
                    </a:lnTo>
                    <a:lnTo>
                      <a:pt x="1233396" y="516402"/>
                    </a:lnTo>
                    <a:lnTo>
                      <a:pt x="1238160" y="510050"/>
                    </a:lnTo>
                    <a:lnTo>
                      <a:pt x="1242606" y="503699"/>
                    </a:lnTo>
                    <a:lnTo>
                      <a:pt x="1246735" y="497347"/>
                    </a:lnTo>
                    <a:lnTo>
                      <a:pt x="1250229" y="490360"/>
                    </a:lnTo>
                    <a:lnTo>
                      <a:pt x="1253722" y="483690"/>
                    </a:lnTo>
                    <a:lnTo>
                      <a:pt x="1256898" y="477021"/>
                    </a:lnTo>
                    <a:lnTo>
                      <a:pt x="1259439" y="469716"/>
                    </a:lnTo>
                    <a:lnTo>
                      <a:pt x="1261663" y="462729"/>
                    </a:lnTo>
                    <a:lnTo>
                      <a:pt x="1263568" y="455425"/>
                    </a:lnTo>
                    <a:lnTo>
                      <a:pt x="1265156" y="448120"/>
                    </a:lnTo>
                    <a:lnTo>
                      <a:pt x="1266427" y="440816"/>
                    </a:lnTo>
                    <a:lnTo>
                      <a:pt x="1267062" y="433511"/>
                    </a:lnTo>
                    <a:lnTo>
                      <a:pt x="1267697" y="425889"/>
                    </a:lnTo>
                    <a:lnTo>
                      <a:pt x="1268015" y="418267"/>
                    </a:lnTo>
                    <a:lnTo>
                      <a:pt x="1267697" y="410962"/>
                    </a:lnTo>
                    <a:lnTo>
                      <a:pt x="1267062" y="403340"/>
                    </a:lnTo>
                    <a:lnTo>
                      <a:pt x="1266427" y="396035"/>
                    </a:lnTo>
                    <a:lnTo>
                      <a:pt x="1265156" y="388731"/>
                    </a:lnTo>
                    <a:lnTo>
                      <a:pt x="1263568" y="381426"/>
                    </a:lnTo>
                    <a:lnTo>
                      <a:pt x="1261663" y="374439"/>
                    </a:lnTo>
                    <a:lnTo>
                      <a:pt x="1259439" y="367135"/>
                    </a:lnTo>
                    <a:lnTo>
                      <a:pt x="1256898" y="360465"/>
                    </a:lnTo>
                    <a:lnTo>
                      <a:pt x="1254040" y="353161"/>
                    </a:lnTo>
                    <a:lnTo>
                      <a:pt x="1250229" y="346491"/>
                    </a:lnTo>
                    <a:lnTo>
                      <a:pt x="1246735" y="340139"/>
                    </a:lnTo>
                    <a:lnTo>
                      <a:pt x="1242606" y="333470"/>
                    </a:lnTo>
                    <a:lnTo>
                      <a:pt x="1238160" y="327118"/>
                    </a:lnTo>
                    <a:lnTo>
                      <a:pt x="1233396" y="321084"/>
                    </a:lnTo>
                    <a:lnTo>
                      <a:pt x="1228314" y="314732"/>
                    </a:lnTo>
                    <a:lnTo>
                      <a:pt x="1222915" y="309016"/>
                    </a:lnTo>
                    <a:lnTo>
                      <a:pt x="1210211" y="296630"/>
                    </a:lnTo>
                    <a:lnTo>
                      <a:pt x="1204494" y="291230"/>
                    </a:lnTo>
                    <a:lnTo>
                      <a:pt x="1198460" y="286149"/>
                    </a:lnTo>
                    <a:lnTo>
                      <a:pt x="1192425" y="281068"/>
                    </a:lnTo>
                    <a:lnTo>
                      <a:pt x="1186073" y="276939"/>
                    </a:lnTo>
                    <a:lnTo>
                      <a:pt x="1179404" y="272810"/>
                    </a:lnTo>
                    <a:lnTo>
                      <a:pt x="1172734" y="269317"/>
                    </a:lnTo>
                    <a:lnTo>
                      <a:pt x="1166065" y="265506"/>
                    </a:lnTo>
                    <a:lnTo>
                      <a:pt x="1159077" y="262647"/>
                    </a:lnTo>
                    <a:lnTo>
                      <a:pt x="1152090" y="260107"/>
                    </a:lnTo>
                    <a:lnTo>
                      <a:pt x="1144785" y="257883"/>
                    </a:lnTo>
                    <a:lnTo>
                      <a:pt x="1137798" y="255978"/>
                    </a:lnTo>
                    <a:lnTo>
                      <a:pt x="1130811" y="254390"/>
                    </a:lnTo>
                    <a:lnTo>
                      <a:pt x="1123188" y="253120"/>
                    </a:lnTo>
                    <a:lnTo>
                      <a:pt x="1115884" y="252167"/>
                    </a:lnTo>
                    <a:lnTo>
                      <a:pt x="1108261" y="251849"/>
                    </a:lnTo>
                    <a:lnTo>
                      <a:pt x="1100956" y="251532"/>
                    </a:lnTo>
                    <a:lnTo>
                      <a:pt x="1093334" y="251849"/>
                    </a:lnTo>
                    <a:lnTo>
                      <a:pt x="1086029" y="252167"/>
                    </a:lnTo>
                    <a:lnTo>
                      <a:pt x="1078724" y="253120"/>
                    </a:lnTo>
                    <a:lnTo>
                      <a:pt x="1071102" y="254390"/>
                    </a:lnTo>
                    <a:lnTo>
                      <a:pt x="1064115" y="255978"/>
                    </a:lnTo>
                    <a:lnTo>
                      <a:pt x="1056492" y="257883"/>
                    </a:lnTo>
                    <a:lnTo>
                      <a:pt x="1049505" y="260107"/>
                    </a:lnTo>
                    <a:lnTo>
                      <a:pt x="1042518" y="262647"/>
                    </a:lnTo>
                    <a:lnTo>
                      <a:pt x="1035530" y="265506"/>
                    </a:lnTo>
                    <a:lnTo>
                      <a:pt x="1028861" y="269317"/>
                    </a:lnTo>
                    <a:lnTo>
                      <a:pt x="1022191" y="272810"/>
                    </a:lnTo>
                    <a:lnTo>
                      <a:pt x="1015839" y="276939"/>
                    </a:lnTo>
                    <a:lnTo>
                      <a:pt x="1009487" y="281068"/>
                    </a:lnTo>
                    <a:lnTo>
                      <a:pt x="1003135" y="286149"/>
                    </a:lnTo>
                    <a:lnTo>
                      <a:pt x="997101" y="291230"/>
                    </a:lnTo>
                    <a:lnTo>
                      <a:pt x="991066" y="296630"/>
                    </a:lnTo>
                    <a:lnTo>
                      <a:pt x="871648" y="416361"/>
                    </a:lnTo>
                    <a:lnTo>
                      <a:pt x="866884" y="420807"/>
                    </a:lnTo>
                    <a:lnTo>
                      <a:pt x="862120" y="425254"/>
                    </a:lnTo>
                    <a:lnTo>
                      <a:pt x="857039" y="429065"/>
                    </a:lnTo>
                    <a:lnTo>
                      <a:pt x="851639" y="432558"/>
                    </a:lnTo>
                    <a:lnTo>
                      <a:pt x="846558" y="435734"/>
                    </a:lnTo>
                    <a:lnTo>
                      <a:pt x="841159" y="438910"/>
                    </a:lnTo>
                    <a:lnTo>
                      <a:pt x="835442" y="441768"/>
                    </a:lnTo>
                    <a:lnTo>
                      <a:pt x="830043" y="444309"/>
                    </a:lnTo>
                    <a:lnTo>
                      <a:pt x="824326" y="446215"/>
                    </a:lnTo>
                    <a:lnTo>
                      <a:pt x="818291" y="448120"/>
                    </a:lnTo>
                    <a:lnTo>
                      <a:pt x="812574" y="449708"/>
                    </a:lnTo>
                    <a:lnTo>
                      <a:pt x="806858" y="450978"/>
                    </a:lnTo>
                    <a:lnTo>
                      <a:pt x="800823" y="451931"/>
                    </a:lnTo>
                    <a:lnTo>
                      <a:pt x="794789" y="452566"/>
                    </a:lnTo>
                    <a:lnTo>
                      <a:pt x="788754" y="453202"/>
                    </a:lnTo>
                    <a:lnTo>
                      <a:pt x="782720" y="453202"/>
                    </a:lnTo>
                    <a:lnTo>
                      <a:pt x="776686" y="453202"/>
                    </a:lnTo>
                    <a:lnTo>
                      <a:pt x="770969" y="452566"/>
                    </a:lnTo>
                    <a:lnTo>
                      <a:pt x="764617" y="451931"/>
                    </a:lnTo>
                    <a:lnTo>
                      <a:pt x="758900" y="450978"/>
                    </a:lnTo>
                    <a:lnTo>
                      <a:pt x="752865" y="449708"/>
                    </a:lnTo>
                    <a:lnTo>
                      <a:pt x="746831" y="448120"/>
                    </a:lnTo>
                    <a:lnTo>
                      <a:pt x="741114" y="446215"/>
                    </a:lnTo>
                    <a:lnTo>
                      <a:pt x="735715" y="444309"/>
                    </a:lnTo>
                    <a:lnTo>
                      <a:pt x="729681" y="441768"/>
                    </a:lnTo>
                    <a:lnTo>
                      <a:pt x="724281" y="438910"/>
                    </a:lnTo>
                    <a:lnTo>
                      <a:pt x="718882" y="435734"/>
                    </a:lnTo>
                    <a:lnTo>
                      <a:pt x="713483" y="432558"/>
                    </a:lnTo>
                    <a:lnTo>
                      <a:pt x="708401" y="429065"/>
                    </a:lnTo>
                    <a:lnTo>
                      <a:pt x="703637" y="425254"/>
                    </a:lnTo>
                    <a:lnTo>
                      <a:pt x="698873" y="420807"/>
                    </a:lnTo>
                    <a:lnTo>
                      <a:pt x="693792" y="416361"/>
                    </a:lnTo>
                    <a:lnTo>
                      <a:pt x="689345" y="411915"/>
                    </a:lnTo>
                    <a:lnTo>
                      <a:pt x="685216" y="407151"/>
                    </a:lnTo>
                    <a:lnTo>
                      <a:pt x="681405" y="401752"/>
                    </a:lnTo>
                    <a:lnTo>
                      <a:pt x="677594" y="396670"/>
                    </a:lnTo>
                    <a:lnTo>
                      <a:pt x="674418" y="391589"/>
                    </a:lnTo>
                    <a:lnTo>
                      <a:pt x="671560" y="385872"/>
                    </a:lnTo>
                    <a:lnTo>
                      <a:pt x="668701" y="380473"/>
                    </a:lnTo>
                    <a:lnTo>
                      <a:pt x="666478" y="375074"/>
                    </a:lnTo>
                    <a:lnTo>
                      <a:pt x="664255" y="369040"/>
                    </a:lnTo>
                    <a:lnTo>
                      <a:pt x="662031" y="363323"/>
                    </a:lnTo>
                    <a:lnTo>
                      <a:pt x="660443" y="357607"/>
                    </a:lnTo>
                    <a:lnTo>
                      <a:pt x="659173" y="351573"/>
                    </a:lnTo>
                    <a:lnTo>
                      <a:pt x="658220" y="345856"/>
                    </a:lnTo>
                    <a:lnTo>
                      <a:pt x="657585" y="339822"/>
                    </a:lnTo>
                    <a:lnTo>
                      <a:pt x="657267" y="333470"/>
                    </a:lnTo>
                    <a:lnTo>
                      <a:pt x="656950" y="327753"/>
                    </a:lnTo>
                    <a:lnTo>
                      <a:pt x="657267" y="321719"/>
                    </a:lnTo>
                    <a:lnTo>
                      <a:pt x="657585" y="315685"/>
                    </a:lnTo>
                    <a:lnTo>
                      <a:pt x="658220" y="309651"/>
                    </a:lnTo>
                    <a:lnTo>
                      <a:pt x="659173" y="303934"/>
                    </a:lnTo>
                    <a:lnTo>
                      <a:pt x="660443" y="297582"/>
                    </a:lnTo>
                    <a:lnTo>
                      <a:pt x="662031" y="291866"/>
                    </a:lnTo>
                    <a:lnTo>
                      <a:pt x="664255" y="286149"/>
                    </a:lnTo>
                    <a:lnTo>
                      <a:pt x="666478" y="280432"/>
                    </a:lnTo>
                    <a:lnTo>
                      <a:pt x="668701" y="274716"/>
                    </a:lnTo>
                    <a:lnTo>
                      <a:pt x="671560" y="269317"/>
                    </a:lnTo>
                    <a:lnTo>
                      <a:pt x="674418" y="263918"/>
                    </a:lnTo>
                    <a:lnTo>
                      <a:pt x="677594" y="258519"/>
                    </a:lnTo>
                    <a:lnTo>
                      <a:pt x="681405" y="253437"/>
                    </a:lnTo>
                    <a:lnTo>
                      <a:pt x="685216" y="248356"/>
                    </a:lnTo>
                    <a:lnTo>
                      <a:pt x="689345" y="243592"/>
                    </a:lnTo>
                    <a:lnTo>
                      <a:pt x="693792" y="238828"/>
                    </a:lnTo>
                    <a:lnTo>
                      <a:pt x="813527" y="119096"/>
                    </a:lnTo>
                    <a:lnTo>
                      <a:pt x="821150" y="111792"/>
                    </a:lnTo>
                    <a:lnTo>
                      <a:pt x="828772" y="104805"/>
                    </a:lnTo>
                    <a:lnTo>
                      <a:pt x="836712" y="97818"/>
                    </a:lnTo>
                    <a:lnTo>
                      <a:pt x="844335" y="91148"/>
                    </a:lnTo>
                    <a:lnTo>
                      <a:pt x="852275" y="84797"/>
                    </a:lnTo>
                    <a:lnTo>
                      <a:pt x="860532" y="78762"/>
                    </a:lnTo>
                    <a:lnTo>
                      <a:pt x="868790" y="72728"/>
                    </a:lnTo>
                    <a:lnTo>
                      <a:pt x="877365" y="67012"/>
                    </a:lnTo>
                    <a:lnTo>
                      <a:pt x="885623" y="61613"/>
                    </a:lnTo>
                    <a:lnTo>
                      <a:pt x="894516" y="56214"/>
                    </a:lnTo>
                    <a:lnTo>
                      <a:pt x="903091" y="51450"/>
                    </a:lnTo>
                    <a:lnTo>
                      <a:pt x="911984" y="46686"/>
                    </a:lnTo>
                    <a:lnTo>
                      <a:pt x="920876" y="42240"/>
                    </a:lnTo>
                    <a:lnTo>
                      <a:pt x="929769" y="37793"/>
                    </a:lnTo>
                    <a:lnTo>
                      <a:pt x="938662" y="33665"/>
                    </a:lnTo>
                    <a:lnTo>
                      <a:pt x="948190" y="29854"/>
                    </a:lnTo>
                    <a:lnTo>
                      <a:pt x="957401" y="26360"/>
                    </a:lnTo>
                    <a:lnTo>
                      <a:pt x="966611" y="22867"/>
                    </a:lnTo>
                    <a:lnTo>
                      <a:pt x="976139" y="19691"/>
                    </a:lnTo>
                    <a:lnTo>
                      <a:pt x="985349" y="16832"/>
                    </a:lnTo>
                    <a:lnTo>
                      <a:pt x="994877" y="14292"/>
                    </a:lnTo>
                    <a:lnTo>
                      <a:pt x="1004088" y="11751"/>
                    </a:lnTo>
                    <a:lnTo>
                      <a:pt x="1013934" y="9528"/>
                    </a:lnTo>
                    <a:lnTo>
                      <a:pt x="1023462" y="7622"/>
                    </a:lnTo>
                    <a:lnTo>
                      <a:pt x="1032990" y="5717"/>
                    </a:lnTo>
                    <a:lnTo>
                      <a:pt x="1042518" y="4129"/>
                    </a:lnTo>
                    <a:lnTo>
                      <a:pt x="1052363" y="2858"/>
                    </a:lnTo>
                    <a:lnTo>
                      <a:pt x="1062209" y="1906"/>
                    </a:lnTo>
                    <a:lnTo>
                      <a:pt x="1071737" y="953"/>
                    </a:lnTo>
                    <a:lnTo>
                      <a:pt x="1081583" y="635"/>
                    </a:lnTo>
                    <a:lnTo>
                      <a:pt x="1091111" y="318"/>
                    </a:lnTo>
                    <a:lnTo>
                      <a:pt x="110095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710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 userDrawn="1"/>
        </p:nvGrpSpPr>
        <p:grpSpPr>
          <a:xfrm>
            <a:off x="8100000" y="0"/>
            <a:ext cx="900000" cy="980684"/>
            <a:chOff x="10566396" y="0"/>
            <a:chExt cx="1157171" cy="12609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 3"/>
            <p:cNvSpPr/>
            <p:nvPr userDrawn="1"/>
          </p:nvSpPr>
          <p:spPr>
            <a:xfrm>
              <a:off x="10566396" y="0"/>
              <a:ext cx="1157171" cy="126090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矩形 3"/>
            <p:cNvSpPr/>
            <p:nvPr userDrawn="1"/>
          </p:nvSpPr>
          <p:spPr>
            <a:xfrm>
              <a:off x="10643378" y="2528"/>
              <a:ext cx="1011114" cy="118137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10684090" y="119170"/>
              <a:ext cx="921787" cy="94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75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 userDrawn="1"/>
        </p:nvGrpSpPr>
        <p:grpSpPr>
          <a:xfrm>
            <a:off x="8100000" y="0"/>
            <a:ext cx="900000" cy="980684"/>
            <a:chOff x="10566396" y="0"/>
            <a:chExt cx="1157171" cy="12609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 3"/>
            <p:cNvSpPr/>
            <p:nvPr userDrawn="1"/>
          </p:nvSpPr>
          <p:spPr>
            <a:xfrm>
              <a:off x="10566396" y="0"/>
              <a:ext cx="1157171" cy="126090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3"/>
            <p:cNvSpPr/>
            <p:nvPr userDrawn="1"/>
          </p:nvSpPr>
          <p:spPr>
            <a:xfrm>
              <a:off x="10643378" y="2528"/>
              <a:ext cx="1011114" cy="118137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10684090" y="119170"/>
              <a:ext cx="921787" cy="94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75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>
            <a:grpSpLocks noChangeAspect="1"/>
          </p:cNvGrpSpPr>
          <p:nvPr userDrawn="1"/>
        </p:nvGrpSpPr>
        <p:grpSpPr>
          <a:xfrm>
            <a:off x="71935" y="107904"/>
            <a:ext cx="900000" cy="751041"/>
            <a:chOff x="71935" y="107904"/>
            <a:chExt cx="973445" cy="812331"/>
          </a:xfrm>
        </p:grpSpPr>
        <p:sp>
          <p:nvSpPr>
            <p:cNvPr id="8" name="矩形 3"/>
            <p:cNvSpPr/>
            <p:nvPr userDrawn="1"/>
          </p:nvSpPr>
          <p:spPr>
            <a:xfrm rot="16200000">
              <a:off x="239094" y="113947"/>
              <a:ext cx="812329" cy="800243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296114" y="195665"/>
              <a:ext cx="619135" cy="636802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71935" y="107906"/>
              <a:ext cx="112892" cy="812329"/>
            </a:xfrm>
            <a:prstGeom prst="rect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2458275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 noChangeAspect="1"/>
          </p:cNvGrpSpPr>
          <p:nvPr userDrawn="1"/>
        </p:nvGrpSpPr>
        <p:grpSpPr>
          <a:xfrm>
            <a:off x="71935" y="107904"/>
            <a:ext cx="900000" cy="751041"/>
            <a:chOff x="71935" y="107904"/>
            <a:chExt cx="973445" cy="812331"/>
          </a:xfrm>
        </p:grpSpPr>
        <p:sp>
          <p:nvSpPr>
            <p:cNvPr id="6" name="矩形 3"/>
            <p:cNvSpPr/>
            <p:nvPr userDrawn="1"/>
          </p:nvSpPr>
          <p:spPr>
            <a:xfrm rot="16200000">
              <a:off x="239094" y="113947"/>
              <a:ext cx="812329" cy="800243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296114" y="195665"/>
              <a:ext cx="619135" cy="636802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71935" y="107906"/>
              <a:ext cx="112892" cy="812329"/>
            </a:xfrm>
            <a:prstGeom prst="rect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8694781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11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过程 7"/>
          <p:cNvSpPr/>
          <p:nvPr userDrawn="1"/>
        </p:nvSpPr>
        <p:spPr>
          <a:xfrm rot="5400000">
            <a:off x="-47060" y="154964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 userDrawn="1"/>
        </p:nvSpPr>
        <p:spPr>
          <a:xfrm rot="5400000">
            <a:off x="441433" y="414862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2150086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095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2"/>
            <a:ext cx="9144000" cy="782595"/>
          </a:xfrm>
          <a:prstGeom prst="rect">
            <a:avLst/>
          </a:prstGeom>
          <a:solidFill>
            <a:srgbClr val="004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" y="10180"/>
            <a:ext cx="1980000" cy="7622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827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20382"/>
            <a:ext cx="3456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5688000" y="420382"/>
            <a:ext cx="3456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09" y="126910"/>
            <a:ext cx="1978182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6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66" y="0"/>
            <a:ext cx="1978182" cy="69494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324612"/>
            <a:ext cx="6876288" cy="4571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229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66" y="0"/>
            <a:ext cx="1978182" cy="69494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649225"/>
            <a:ext cx="6876288" cy="4571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753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1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68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7761" y="1546046"/>
            <a:ext cx="3368302" cy="339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790723" y="1434677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496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85311" y="196643"/>
            <a:ext cx="326182" cy="335109"/>
            <a:chOff x="3976261" y="3892343"/>
            <a:chExt cx="326182" cy="335109"/>
          </a:xfrm>
        </p:grpSpPr>
        <p:sp>
          <p:nvSpPr>
            <p:cNvPr id="7" name="六边形 6"/>
            <p:cNvSpPr>
              <a:spLocks/>
            </p:cNvSpPr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六边形 7"/>
            <p:cNvSpPr>
              <a:spLocks/>
            </p:cNvSpPr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六边形 8"/>
            <p:cNvSpPr>
              <a:spLocks/>
            </p:cNvSpPr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六边形 9"/>
            <p:cNvSpPr>
              <a:spLocks/>
            </p:cNvSpPr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六边形 10"/>
            <p:cNvSpPr>
              <a:spLocks/>
            </p:cNvSpPr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六边形 11"/>
            <p:cNvSpPr>
              <a:spLocks/>
            </p:cNvSpPr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1162534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933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2095222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spect="1"/>
          </p:cNvSpPr>
          <p:nvPr userDrawn="1"/>
        </p:nvSpPr>
        <p:spPr>
          <a:xfrm rot="2622069">
            <a:off x="211182" y="284338"/>
            <a:ext cx="178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>
            <a:spLocks noChangeAspect="1"/>
          </p:cNvSpPr>
          <p:nvPr userDrawn="1"/>
        </p:nvSpPr>
        <p:spPr>
          <a:xfrm rot="2622069">
            <a:off x="363582" y="436738"/>
            <a:ext cx="178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>
            <a:spLocks noChangeAspect="1"/>
          </p:cNvSpPr>
          <p:nvPr userDrawn="1"/>
        </p:nvSpPr>
        <p:spPr>
          <a:xfrm rot="2622069">
            <a:off x="454673" y="197950"/>
            <a:ext cx="21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0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1" y="113944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326571 w 661307"/>
              <a:gd name="connsiteY3" fmla="*/ 718457 h 726621"/>
              <a:gd name="connsiteX4" fmla="*/ 0 w 661307"/>
              <a:gd name="connsiteY4" fmla="*/ 726621 h 726621"/>
              <a:gd name="connsiteX5" fmla="*/ 0 w 661307"/>
              <a:gd name="connsiteY5" fmla="*/ 0 h 72662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5106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8406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0242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3167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/>
        </p:blipFill>
        <p:spPr>
          <a:xfrm>
            <a:off x="296112" y="195665"/>
            <a:ext cx="619134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1934" y="107901"/>
            <a:ext cx="112892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5" y="5350752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69766" y="6602968"/>
            <a:ext cx="2420500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西安交通大学数据与信息中心</a:t>
            </a: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5" y="3383209"/>
            <a:ext cx="171533" cy="6777344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803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63000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0" name="矩形 9"/>
          <p:cNvSpPr/>
          <p:nvPr userDrawn="1"/>
        </p:nvSpPr>
        <p:spPr>
          <a:xfrm>
            <a:off x="0" y="2"/>
            <a:ext cx="9144000" cy="685799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24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6251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5849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5799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633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79770"/>
          </a:xfrm>
          <a:prstGeom prst="rect">
            <a:avLst/>
          </a:prstGeom>
          <a:gradFill flip="none" rotWithShape="1">
            <a:gsLst>
              <a:gs pos="0">
                <a:srgbClr val="A6BBC6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1976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79770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3389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37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95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1"/>
            <a:ext cx="9144000" cy="558800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8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187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8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786814" y="6596065"/>
            <a:ext cx="357187" cy="2444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3D60EF-4169-4717-9ADE-9C50A19EC1D5}" type="slidenum">
              <a:rPr lang="zh-CN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1A90441-C8E5-4FA2-9339-20A44318D5F7}" type="datetimeFigureOut">
              <a:rPr lang="zh-CN" altLang="en-US"/>
              <a:pPr>
                <a:defRPr/>
              </a:pPr>
              <a:t>2024/10/27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647E8-0017-4065-979B-37BA96F563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TextBox 8"/>
          <p:cNvSpPr txBox="1"/>
          <p:nvPr userDrawn="1"/>
        </p:nvSpPr>
        <p:spPr>
          <a:xfrm>
            <a:off x="2411760" y="3789042"/>
            <a:ext cx="45365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black"/>
              </a:solidFill>
              <a:latin typeface="Arial" charset="0"/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9" y="6239055"/>
            <a:ext cx="28803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black"/>
              </a:solidFill>
              <a:latin typeface="Arial" charset="0"/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pic>
        <p:nvPicPr>
          <p:cNvPr id="307202" name="Picture 2" descr="gd-h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1" y="6416226"/>
            <a:ext cx="1872208" cy="33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214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1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5283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2pPr>
            <a:lvl3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3pPr>
            <a:lvl4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4pPr>
            <a:lvl5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0FA7-D071-4C8A-BFB8-4DB7DD2645CC}" type="datetimeFigureOut">
              <a:rPr lang="zh-CN" altLang="en-US" smtClean="0"/>
              <a:pPr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17658-F8DA-46FD-8401-FDD0A05DE2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4590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79512" y="236765"/>
            <a:ext cx="8229600" cy="11430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buFont typeface="Wingdings" pitchFamily="2" charset="2"/>
              <a:buChar char="l"/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algn="l">
              <a:buFont typeface="Wingdings" pitchFamily="2" charset="2"/>
              <a:buChar char="Ø"/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2pPr>
            <a:lvl3pPr algn="l"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3pPr>
            <a:lvl4pPr algn="l"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4pPr>
            <a:lvl5pPr algn="l">
              <a:buFont typeface="Wingdings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247E50B-90D9-4908-BC16-D7FA968B2B9E}" type="datetimeFigureOut">
              <a:rPr lang="zh-CN" altLang="en-US"/>
              <a:pPr>
                <a:defRPr/>
              </a:pPr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50BFE-A404-4A4A-96DE-A7F6EB2061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503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213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29198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4579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26978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93850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23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9301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5084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8412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8823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1462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0120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5543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42798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0892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29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97354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29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60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fld id="{F6F2D359-DE9B-46EF-A04D-D1DF314C4094}" type="datetimeFigureOut">
              <a:rPr lang="zh-CN" altLang="en-US" smtClean="0"/>
              <a:pPr/>
              <a:t>2024/10/27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fld id="{499700DA-C972-48AF-9016-827593E2EFF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25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/>
          <p:cNvSpPr/>
          <p:nvPr userDrawn="1"/>
        </p:nvSpPr>
        <p:spPr>
          <a:xfrm rot="5400000">
            <a:off x="4486275" y="2200275"/>
            <a:ext cx="171450" cy="914400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 dirty="0">
              <a:solidFill>
                <a:prstClr val="whit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3" name="流程图: 过程 8"/>
          <p:cNvSpPr/>
          <p:nvPr userDrawn="1"/>
        </p:nvSpPr>
        <p:spPr>
          <a:xfrm rot="5400000" flipH="1">
            <a:off x="8183563" y="5849938"/>
            <a:ext cx="328612" cy="15922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 dirty="0">
              <a:solidFill>
                <a:prstClr val="whit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7" r="53951"/>
          <a:stretch>
            <a:fillRect/>
          </a:stretch>
        </p:blipFill>
        <p:spPr bwMode="auto">
          <a:xfrm>
            <a:off x="7829550" y="6523038"/>
            <a:ext cx="11541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 bwMode="auto">
          <a:xfrm>
            <a:off x="276225" y="828675"/>
            <a:ext cx="859155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1557A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燕尾形 5"/>
          <p:cNvSpPr/>
          <p:nvPr userDrawn="1"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燕尾形 6"/>
          <p:cNvSpPr/>
          <p:nvPr userDrawn="1"/>
        </p:nvSpPr>
        <p:spPr bwMode="auto">
          <a:xfrm>
            <a:off x="563432" y="386389"/>
            <a:ext cx="276225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74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43" b="76828"/>
          <a:stretch/>
        </p:blipFill>
        <p:spPr>
          <a:xfrm>
            <a:off x="108812" y="129491"/>
            <a:ext cx="2520000" cy="71302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 userDrawn="1"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30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" y="0"/>
            <a:ext cx="3088800" cy="1085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216583"/>
            <a:ext cx="9144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3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66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3" r:id="rId3"/>
    <p:sldLayoutId id="2147483665" r:id="rId4"/>
    <p:sldLayoutId id="2147483666" r:id="rId5"/>
    <p:sldLayoutId id="2147483668" r:id="rId6"/>
    <p:sldLayoutId id="214748373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66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7" name="组合 10"/>
          <p:cNvGrpSpPr>
            <a:grpSpLocks/>
          </p:cNvGrpSpPr>
          <p:nvPr userDrawn="1"/>
        </p:nvGrpSpPr>
        <p:grpSpPr bwMode="auto">
          <a:xfrm>
            <a:off x="1" y="404813"/>
            <a:ext cx="7235825" cy="792162"/>
            <a:chOff x="-36512" y="249887"/>
            <a:chExt cx="6480000" cy="808128"/>
          </a:xfrm>
        </p:grpSpPr>
        <p:sp>
          <p:nvSpPr>
            <p:cNvPr id="12" name="TextBox 10"/>
            <p:cNvSpPr txBox="1"/>
            <p:nvPr/>
          </p:nvSpPr>
          <p:spPr>
            <a:xfrm>
              <a:off x="-36512" y="249887"/>
              <a:ext cx="6480000" cy="7723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zh-CN" altLang="en-US" sz="3600" b="1" dirty="0">
                <a:solidFill>
                  <a:srgbClr val="C0504D">
                    <a:lumMod val="50000"/>
                  </a:srgbClr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36512" y="980279"/>
              <a:ext cx="6480000" cy="77736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909CD5-C21D-4831-9106-2A0FF90DED11}" type="datetimeFigureOut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8CFD41-39F9-4DF4-979A-731ABD563EB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1BCCD4-5D0D-4CC9-AA74-6928CBAAA51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8786814" y="6596065"/>
            <a:ext cx="357187" cy="2444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39717E-D24F-4577-8AB1-715D5FA91AD7}" type="slidenum">
              <a:rPr lang="zh-CN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9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 spc="50">
          <a:ln w="11430"/>
          <a:gradFill>
            <a:gsLst>
              <a:gs pos="25000">
                <a:schemeClr val="accent2">
                  <a:satMod val="155000"/>
                </a:schemeClr>
              </a:gs>
              <a:gs pos="100000">
                <a:schemeClr val="accent2">
                  <a:shade val="45000"/>
                  <a:satMod val="165000"/>
                </a:schemeClr>
              </a:gs>
            </a:gsLst>
            <a:lin ang="5400000"/>
          </a:gradFill>
          <a:effectLst>
            <a:outerShdw blurRad="76200" dist="50800" dir="5400000" algn="tl" rotWithShape="0">
              <a:srgbClr val="000000">
                <a:alpha val="65000"/>
              </a:srgbClr>
            </a:outerShdw>
          </a:effectLst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楷体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64281"/>
            <a:ext cx="9144000" cy="207387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7407" y="4225242"/>
            <a:ext cx="7776927" cy="13722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36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刘均（</a:t>
            </a:r>
            <a:r>
              <a:rPr lang="en-US" altLang="zh-CN" sz="36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liukeen@xjtu.edu.cn</a:t>
            </a:r>
            <a:r>
              <a:rPr lang="zh-CN" altLang="en-US" sz="36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）</a:t>
            </a:r>
            <a:endParaRPr lang="en-US" altLang="zh-CN" sz="3600" b="1" kern="100" dirty="0">
              <a:solidFill>
                <a:srgbClr val="1557AE"/>
              </a:solidFill>
              <a:latin typeface="+mj-lt"/>
              <a:ea typeface="楷体" pitchFamily="49" charset="-122"/>
              <a:cs typeface="Times New Roman" panose="02020603050405020304" pitchFamily="18" charset="0"/>
            </a:endParaRPr>
          </a:p>
          <a:p>
            <a:pPr indent="127000" algn="ctr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</a:pPr>
            <a:r>
              <a:rPr lang="zh-CN" altLang="en-US" sz="2400" b="1" kern="100" dirty="0">
                <a:solidFill>
                  <a:srgbClr val="1557A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/>
              </a:rPr>
              <a:t>陕西省大数据知识工程重点实验室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22" y="0"/>
            <a:ext cx="3088800" cy="10850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38100" y="1689046"/>
            <a:ext cx="9144000" cy="1723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4000" b="1" kern="1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  <a:sym typeface="+mn-lt"/>
              </a:rPr>
              <a:t>自然语言理解与机器翻译</a:t>
            </a:r>
          </a:p>
          <a:p>
            <a:pPr indent="127000" algn="ctr">
              <a:lnSpc>
                <a:spcPct val="120000"/>
              </a:lnSpc>
              <a:spcBef>
                <a:spcPts val="1200"/>
              </a:spcBef>
            </a:pPr>
            <a:r>
              <a:rPr lang="zh-CN" altLang="en-US" sz="4000" b="1" kern="1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作业</a:t>
            </a:r>
            <a:endParaRPr lang="zh-CN" altLang="zh-CN" sz="4000" b="1" kern="1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9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AB39D05-CF0F-4E81-9B19-56066701C2CF}"/>
              </a:ext>
            </a:extLst>
          </p:cNvPr>
          <p:cNvSpPr/>
          <p:nvPr/>
        </p:nvSpPr>
        <p:spPr>
          <a:xfrm>
            <a:off x="239183" y="156016"/>
            <a:ext cx="9063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大工作：苏格拉底提问</a:t>
            </a:r>
          </a:p>
        </p:txBody>
      </p:sp>
      <p:sp>
        <p:nvSpPr>
          <p:cNvPr id="14" name="对话气泡: 矩形 7">
            <a:extLst>
              <a:ext uri="{FF2B5EF4-FFF2-40B4-BE49-F238E27FC236}">
                <a16:creationId xmlns:a16="http://schemas.microsoft.com/office/drawing/2014/main" id="{1525A3AA-53A1-4177-8FB6-4BC837D4378C}"/>
              </a:ext>
            </a:extLst>
          </p:cNvPr>
          <p:cNvSpPr/>
          <p:nvPr/>
        </p:nvSpPr>
        <p:spPr>
          <a:xfrm rot="10800000" flipH="1" flipV="1">
            <a:off x="116446" y="3721719"/>
            <a:ext cx="8742509" cy="1866282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作业：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选择一门专业课，构建一个提问器，能针对学生问题进行多轮的苏格拉底提问（建议使用开源的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LLM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1-3</a:t>
            </a: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人，</a:t>
            </a:r>
            <a:r>
              <a:rPr lang="en-US" altLang="zh-CN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30%</a:t>
            </a: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的总成绩；</a:t>
            </a:r>
            <a:r>
              <a:rPr lang="en-US" altLang="zh-CN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PPT+</a:t>
            </a: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演示（演示时间：第八周）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2BC40A-EB3B-4AC7-A1FF-0E609AE6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32" y="1066798"/>
            <a:ext cx="2212623" cy="2222501"/>
          </a:xfrm>
          <a:prstGeom prst="rect">
            <a:avLst/>
          </a:prstGeom>
        </p:spPr>
      </p:pic>
      <p:sp>
        <p:nvSpPr>
          <p:cNvPr id="16" name="对话气泡: 矩形 7">
            <a:extLst>
              <a:ext uri="{FF2B5EF4-FFF2-40B4-BE49-F238E27FC236}">
                <a16:creationId xmlns:a16="http://schemas.microsoft.com/office/drawing/2014/main" id="{1856EABD-60F9-43AA-86AF-1DBAA8F1E540}"/>
              </a:ext>
            </a:extLst>
          </p:cNvPr>
          <p:cNvSpPr/>
          <p:nvPr/>
        </p:nvSpPr>
        <p:spPr>
          <a:xfrm rot="10800000" flipH="1" flipV="1">
            <a:off x="116446" y="1066800"/>
            <a:ext cx="6428109" cy="2167467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源自古希腊哲学家苏格拉底，通过连续提问，引导对方深入思考问题，发现问题本质，而不是直接给出答案。</a:t>
            </a:r>
          </a:p>
        </p:txBody>
      </p:sp>
    </p:spTree>
    <p:extLst>
      <p:ext uri="{BB962C8B-B14F-4D97-AF65-F5344CB8AC3E}">
        <p14:creationId xmlns:p14="http://schemas.microsoft.com/office/powerpoint/2010/main" val="25916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AB39D05-CF0F-4E81-9B19-56066701C2CF}"/>
              </a:ext>
            </a:extLst>
          </p:cNvPr>
          <p:cNvSpPr/>
          <p:nvPr/>
        </p:nvSpPr>
        <p:spPr>
          <a:xfrm>
            <a:off x="239183" y="156016"/>
            <a:ext cx="9063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课堂作业</a:t>
            </a:r>
          </a:p>
        </p:txBody>
      </p:sp>
      <p:sp>
        <p:nvSpPr>
          <p:cNvPr id="16" name="对话气泡: 矩形 7">
            <a:extLst>
              <a:ext uri="{FF2B5EF4-FFF2-40B4-BE49-F238E27FC236}">
                <a16:creationId xmlns:a16="http://schemas.microsoft.com/office/drawing/2014/main" id="{1856EABD-60F9-43AA-86AF-1DBAA8F1E540}"/>
              </a:ext>
            </a:extLst>
          </p:cNvPr>
          <p:cNvSpPr/>
          <p:nvPr/>
        </p:nvSpPr>
        <p:spPr>
          <a:xfrm rot="10800000" flipH="1" flipV="1">
            <a:off x="116446" y="1018095"/>
            <a:ext cx="8743921" cy="1551538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结合例子讲解最大期望算法</a:t>
            </a:r>
            <a:r>
              <a:rPr lang="en-US" altLang="zh-CN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(Expectation Maximization Algorithm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）与</a:t>
            </a:r>
            <a:r>
              <a:rPr lang="en-US" altLang="zh-CN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Jensen’s 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不等式。</a:t>
            </a:r>
            <a:endParaRPr lang="en-US" altLang="zh-CN" sz="20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  <a:cs typeface="Times New Roman" panose="02020603050405020304" pitchFamily="18" charset="0"/>
            </a:endParaRPr>
          </a:p>
          <a:p>
            <a:pPr marL="414338"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要求：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10-15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分钟，第三周的周五，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的总成绩。</a:t>
            </a:r>
          </a:p>
        </p:txBody>
      </p:sp>
      <p:sp>
        <p:nvSpPr>
          <p:cNvPr id="6" name="对话气泡: 矩形 7">
            <a:extLst>
              <a:ext uri="{FF2B5EF4-FFF2-40B4-BE49-F238E27FC236}">
                <a16:creationId xmlns:a16="http://schemas.microsoft.com/office/drawing/2014/main" id="{07DCF71A-CEA8-4FD4-9C41-CDF0C2EC05A1}"/>
              </a:ext>
            </a:extLst>
          </p:cNvPr>
          <p:cNvSpPr/>
          <p:nvPr/>
        </p:nvSpPr>
        <p:spPr>
          <a:xfrm rot="10800000" flipH="1" flipV="1">
            <a:off x="116446" y="3035300"/>
            <a:ext cx="8743921" cy="3060700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强化学习先驱</a:t>
            </a:r>
            <a:r>
              <a:rPr lang="en-US" altLang="zh-CN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Rich Sutton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在他的著名文章</a:t>
            </a:r>
            <a:r>
              <a:rPr lang="en-US" altLang="zh-CN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《The Bitter Lesson(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苦涩的教训</a:t>
            </a:r>
            <a:r>
              <a:rPr lang="en-US" altLang="zh-CN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)》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中认为：</a:t>
            </a:r>
            <a:r>
              <a:rPr lang="en-US" altLang="zh-CN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研究人员将知识嵌入到智能体中，这在短期内有帮助，但从长远来看，会阻碍进一步的进展，应构建能捕获事物复杂性的元方法，这些方法能找出解决方案，不需要引入人类知识。</a:t>
            </a:r>
            <a:endParaRPr lang="en-US" altLang="zh-CN" sz="20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  <a:cs typeface="Times New Roman" panose="02020603050405020304" pitchFamily="18" charset="0"/>
            </a:endParaRPr>
          </a:p>
          <a:p>
            <a:pPr marL="360363" lvl="1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请阅读原文后，结合实例对这一观点进行分析与评论。要求：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名同学分别介绍，每人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5-10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分钟，最好有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 ，第三周的周五，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的总成绩。</a:t>
            </a:r>
          </a:p>
        </p:txBody>
      </p:sp>
    </p:spTree>
    <p:extLst>
      <p:ext uri="{BB962C8B-B14F-4D97-AF65-F5344CB8AC3E}">
        <p14:creationId xmlns:p14="http://schemas.microsoft.com/office/powerpoint/2010/main" val="37137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26B1272-2D5D-4EBD-AAD3-059E0EAB2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643" y="4254322"/>
            <a:ext cx="3127572" cy="182024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AB39D05-CF0F-4E81-9B19-56066701C2CF}"/>
              </a:ext>
            </a:extLst>
          </p:cNvPr>
          <p:cNvSpPr/>
          <p:nvPr/>
        </p:nvSpPr>
        <p:spPr>
          <a:xfrm>
            <a:off x="239183" y="156016"/>
            <a:ext cx="9063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课堂作业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CF426A82-2D77-46CB-97F6-EADCF2B0A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4" y="1050701"/>
            <a:ext cx="8946015" cy="3092003"/>
          </a:xfrm>
          <a:prstGeom prst="rect">
            <a:avLst/>
          </a:prstGeom>
          <a:solidFill>
            <a:srgbClr val="E7F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144000" bIns="72000" numCol="1" rtlCol="0" anchor="ctr" anchorCtr="0" compatLnSpc="1">
            <a:noAutofit/>
          </a:bodyPr>
          <a:lstStyle>
            <a:defPPr>
              <a:defRPr lang="zh-CN"/>
            </a:defPPr>
            <a:lvl1pPr marL="446405" indent="-446405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45770" algn="l"/>
              </a:tabLst>
              <a:defRPr sz="2800" b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3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大语言模型（复杂的神经网络）能够将</a:t>
            </a:r>
            <a:r>
              <a:rPr lang="zh-CN" altLang="en-US" sz="20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“任意一个有穷的实数集，都存在一个最大值”</a:t>
            </a: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转化为二阶逻辑公式。</a:t>
            </a:r>
            <a:endParaRPr lang="en-US" altLang="zh-CN" sz="20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  <a:p>
            <a:pPr>
              <a:defRPr/>
            </a:pPr>
            <a:endParaRPr lang="en-US" altLang="zh-CN" sz="20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  <a:p>
            <a:pPr marL="0" indent="0">
              <a:buNone/>
              <a:defRPr/>
            </a:pPr>
            <a:r>
              <a:rPr lang="en-US" altLang="zh-CN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     </a:t>
            </a:r>
          </a:p>
          <a:p>
            <a:pPr marL="446088" indent="0">
              <a:spcBef>
                <a:spcPts val="600"/>
              </a:spcBef>
              <a:buNone/>
              <a:defRPr/>
            </a:pPr>
            <a:r>
              <a:rPr lang="zh-CN" altLang="en-US" sz="20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如何判断这个结果源于神经网络的归纳能力还是按模式的机械转换（“中文房间”现象）？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</p:txBody>
      </p:sp>
      <p:pic>
        <p:nvPicPr>
          <p:cNvPr id="8" name="图片 7" descr="\documentclass{article}&#10;\usepackage{amsmath}&#10;\usepackage{amssymb} &#10;\usepackage[dvipsnames]{xcolor}&#10;\pagestyle{empty}&#10;\begin{document}&#10;\definecolor{blue1}{HTML}{1557AE}&#10;$\color{blue1} \forall A \left( \text{Finite}(A) \land (\forall x (x \in A \rightarrow \mathbb{R}(x))) \\ \rightarrow \exists m (m \in A \land \forall y (y \in A \rightarrow y \leq m)) \right)$&#10;&#10;&#10;\end{document}" title="IguanaTex Bitmap Display">
            <a:extLst>
              <a:ext uri="{FF2B5EF4-FFF2-40B4-BE49-F238E27FC236}">
                <a16:creationId xmlns:a16="http://schemas.microsoft.com/office/drawing/2014/main" id="{6006CC9B-5A54-427C-94CB-90D6E23D5E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86"/>
          <a:stretch/>
        </p:blipFill>
        <p:spPr>
          <a:xfrm>
            <a:off x="1496456" y="2377694"/>
            <a:ext cx="4314874" cy="237809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symb} &#10;\usepackage[dvipsnames]{xcolor}&#10;\pagestyle{empty}&#10;\begin{document}&#10;\definecolor{blue1}{HTML}{1557AE}&#10;$\color{blue1} \forall A \left( \text{Finite}(A) \land (\forall x (x \in A \rightarrow \mathbb{R}(x))) \\ \rightarrow \exists m (m \in A \land \forall y (y \in A \rightarrow y \leq m)) \right)$&#10;&#10;&#10;\end{document}" title="IguanaTex Bitmap Display">
            <a:extLst>
              <a:ext uri="{FF2B5EF4-FFF2-40B4-BE49-F238E27FC236}">
                <a16:creationId xmlns:a16="http://schemas.microsoft.com/office/drawing/2014/main" id="{E43A7165-0D4C-4C32-AEC9-6A54575409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4"/>
          <a:stretch/>
        </p:blipFill>
        <p:spPr>
          <a:xfrm>
            <a:off x="2567189" y="2806509"/>
            <a:ext cx="3546466" cy="237809"/>
          </a:xfrm>
          <a:prstGeom prst="rect">
            <a:avLst/>
          </a:prstGeom>
        </p:spPr>
      </p:pic>
      <p:sp>
        <p:nvSpPr>
          <p:cNvPr id="12" name="对话气泡: 矩形 7">
            <a:extLst>
              <a:ext uri="{FF2B5EF4-FFF2-40B4-BE49-F238E27FC236}">
                <a16:creationId xmlns:a16="http://schemas.microsoft.com/office/drawing/2014/main" id="{8C401A4E-3474-4D35-BA94-2E5F63DB56C4}"/>
              </a:ext>
            </a:extLst>
          </p:cNvPr>
          <p:cNvSpPr/>
          <p:nvPr/>
        </p:nvSpPr>
        <p:spPr>
          <a:xfrm rot="10800000" flipH="1" flipV="1">
            <a:off x="197983" y="4254322"/>
            <a:ext cx="5211143" cy="1592686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60363" lvl="1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要求：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名同学分别介绍，每人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5-10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分钟，最好有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 ，国庆节后的第一个周三 ，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的总成绩</a:t>
            </a:r>
          </a:p>
        </p:txBody>
      </p:sp>
    </p:spTree>
    <p:extLst>
      <p:ext uri="{BB962C8B-B14F-4D97-AF65-F5344CB8AC3E}">
        <p14:creationId xmlns:p14="http://schemas.microsoft.com/office/powerpoint/2010/main" val="37878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AB39D05-CF0F-4E81-9B19-56066701C2CF}"/>
              </a:ext>
            </a:extLst>
          </p:cNvPr>
          <p:cNvSpPr/>
          <p:nvPr/>
        </p:nvSpPr>
        <p:spPr>
          <a:xfrm>
            <a:off x="239183" y="156016"/>
            <a:ext cx="9063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课堂作业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CF426A82-2D77-46CB-97F6-EADCF2B0A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5" y="1050702"/>
            <a:ext cx="8946015" cy="1379231"/>
          </a:xfrm>
          <a:prstGeom prst="rect">
            <a:avLst/>
          </a:prstGeom>
          <a:solidFill>
            <a:srgbClr val="E7F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144000" bIns="72000" numCol="1" rtlCol="0" anchor="ctr" anchorCtr="0" compatLnSpc="1">
            <a:noAutofit/>
          </a:bodyPr>
          <a:lstStyle>
            <a:defPPr>
              <a:defRPr lang="zh-CN"/>
            </a:defPPr>
            <a:lvl1pPr marL="446405" indent="-446405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45770" algn="l"/>
              </a:tabLst>
              <a:defRPr sz="2800" b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4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讲解非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transformer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架构，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Mamba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、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RWKV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、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KAN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、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XLSTM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等。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</p:txBody>
      </p:sp>
      <p:sp>
        <p:nvSpPr>
          <p:cNvPr id="12" name="对话气泡: 矩形 7">
            <a:extLst>
              <a:ext uri="{FF2B5EF4-FFF2-40B4-BE49-F238E27FC236}">
                <a16:creationId xmlns:a16="http://schemas.microsoft.com/office/drawing/2014/main" id="{8C401A4E-3474-4D35-BA94-2E5F63DB56C4}"/>
              </a:ext>
            </a:extLst>
          </p:cNvPr>
          <p:cNvSpPr/>
          <p:nvPr/>
        </p:nvSpPr>
        <p:spPr>
          <a:xfrm rot="10800000" flipH="1" flipV="1">
            <a:off x="197984" y="2307167"/>
            <a:ext cx="8946015" cy="728134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60363" lvl="1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要求：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名同学分别介绍，每人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分钟，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总成绩，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~ 10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20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04162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AB39D05-CF0F-4E81-9B19-56066701C2CF}"/>
              </a:ext>
            </a:extLst>
          </p:cNvPr>
          <p:cNvSpPr/>
          <p:nvPr/>
        </p:nvSpPr>
        <p:spPr>
          <a:xfrm>
            <a:off x="239183" y="156016"/>
            <a:ext cx="9063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课堂作业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CF426A82-2D77-46CB-97F6-EADCF2B0A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5" y="1181100"/>
            <a:ext cx="8692015" cy="4563532"/>
          </a:xfrm>
          <a:prstGeom prst="rect">
            <a:avLst/>
          </a:prstGeom>
          <a:solidFill>
            <a:srgbClr val="E7F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144000" bIns="72000" numCol="1" rtlCol="0" anchor="ctr" anchorCtr="0" compatLnSpc="1">
            <a:noAutofit/>
          </a:bodyPr>
          <a:lstStyle>
            <a:defPPr>
              <a:defRPr lang="zh-CN"/>
            </a:defPPr>
            <a:lvl1pPr marL="446405" indent="-446405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45770" algn="l"/>
              </a:tabLst>
              <a:defRPr sz="2800" b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600"/>
              </a:spcBef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5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解释传统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RNN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的反向传播中为什么会产生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梯度消失或爆炸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问题。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6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结合归一化概率分布的计算，讲解什么是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负采样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，基本原理是什么。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7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解释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RLHF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的基本原理，解释其中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PPO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的工作机制，总结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RLHF 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的优缺点。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8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对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模型压缩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 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(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剪枝、量化、知识蒸馏、结构优化等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)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进行简单综述。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AB39D05-CF0F-4E81-9B19-56066701C2CF}"/>
              </a:ext>
            </a:extLst>
          </p:cNvPr>
          <p:cNvSpPr/>
          <p:nvPr/>
        </p:nvSpPr>
        <p:spPr>
          <a:xfrm>
            <a:off x="239183" y="156016"/>
            <a:ext cx="9063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课堂作业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CF426A82-2D77-46CB-97F6-EADCF2B0A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5" y="1050701"/>
            <a:ext cx="8692015" cy="4130899"/>
          </a:xfrm>
          <a:prstGeom prst="rect">
            <a:avLst/>
          </a:prstGeom>
          <a:solidFill>
            <a:srgbClr val="E7F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144000" bIns="72000" numCol="1" rtlCol="0" anchor="ctr" anchorCtr="0" compatLnSpc="1">
            <a:noAutofit/>
          </a:bodyPr>
          <a:lstStyle>
            <a:defPPr>
              <a:defRPr lang="zh-CN"/>
            </a:defPPr>
            <a:lvl1pPr marL="446405" indent="-446405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45770" algn="l"/>
              </a:tabLst>
              <a:defRPr sz="2800" b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600"/>
              </a:spcBef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9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对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参数高效微调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(PEFT)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 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(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加性、选择性、重参数化等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)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进行简单综述。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10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讲解什么是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  <a:sym typeface="方正兰亭黑Pro_GB18030 SemiBold" panose="02000700000000000000" charset="-122"/>
              </a:rPr>
              <a:t>Self-Play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sym typeface="方正兰亭黑Pro_GB18030 SemiBold" panose="02000700000000000000" charset="-122"/>
              </a:rPr>
              <a:t>，说明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sym typeface="方正兰亭黑Pro_GB18030 SemiBold" panose="02000700000000000000" charset="-122"/>
              </a:rPr>
              <a:t>LLM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sym typeface="方正兰亭黑Pro_GB18030 SemiBold" panose="02000700000000000000" charset="-122"/>
              </a:rPr>
              <a:t>训练中的应用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。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11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讲解什么是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  <a:sym typeface="方正兰亭黑Pro_GB18030 SemiBold" panose="02000700000000000000" charset="-122"/>
              </a:rPr>
              <a:t>Credit Assignment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sym typeface="方正兰亭黑Pro_GB18030 SemiBold" panose="02000700000000000000" charset="-122"/>
              </a:rPr>
              <a:t>与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Temporal 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  <a:sym typeface="方正兰亭黑Pro_GB18030 SemiBold" panose="02000700000000000000" charset="-122"/>
              </a:rPr>
              <a:t>Credit Assignment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sym typeface="方正兰亭黑Pro_GB18030 SemiBold" panose="02000700000000000000" charset="-122"/>
              </a:rPr>
              <a:t>，为什么比较难，简单综述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Temporal 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sym typeface="方正兰亭黑Pro_GB18030 SemiBold" panose="02000700000000000000" charset="-122"/>
              </a:rPr>
              <a:t>Credit Assignment的现有工作。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  <a:sym typeface="方正兰亭黑Pro_GB18030 SemiBold" panose="02000700000000000000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12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阅读并讲解论文：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A Tutorial on LLM Reasoning: Relevant methods behind </a:t>
            </a:r>
            <a:r>
              <a:rPr lang="en-US" altLang="zh-CN" sz="2400" b="1" dirty="0" err="1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ChatGPT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 o1</a:t>
            </a:r>
          </a:p>
        </p:txBody>
      </p:sp>
      <p:sp>
        <p:nvSpPr>
          <p:cNvPr id="12" name="对话气泡: 矩形 7">
            <a:extLst>
              <a:ext uri="{FF2B5EF4-FFF2-40B4-BE49-F238E27FC236}">
                <a16:creationId xmlns:a16="http://schemas.microsoft.com/office/drawing/2014/main" id="{8C401A4E-3474-4D35-BA94-2E5F63DB56C4}"/>
              </a:ext>
            </a:extLst>
          </p:cNvPr>
          <p:cNvSpPr/>
          <p:nvPr/>
        </p:nvSpPr>
        <p:spPr>
          <a:xfrm rot="10800000" flipH="1" flipV="1">
            <a:off x="80433" y="5263732"/>
            <a:ext cx="8983134" cy="1087134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88900" lvl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要求：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5-12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，每人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10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分钟，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10%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总成绩，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10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月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23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日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~11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月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5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2404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AB39D05-CF0F-4E81-9B19-56066701C2CF}"/>
              </a:ext>
            </a:extLst>
          </p:cNvPr>
          <p:cNvSpPr/>
          <p:nvPr/>
        </p:nvSpPr>
        <p:spPr>
          <a:xfrm>
            <a:off x="239183" y="156016"/>
            <a:ext cx="9063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557A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课堂作业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CF426A82-2D77-46CB-97F6-EADCF2B0A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83" y="1278467"/>
            <a:ext cx="8747048" cy="4229100"/>
          </a:xfrm>
          <a:prstGeom prst="rect">
            <a:avLst/>
          </a:prstGeom>
          <a:solidFill>
            <a:srgbClr val="E7F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144000" bIns="72000" numCol="1" rtlCol="0" anchor="ctr" anchorCtr="0" compatLnSpc="1">
            <a:noAutofit/>
          </a:bodyPr>
          <a:lstStyle>
            <a:defPPr>
              <a:defRPr lang="zh-CN"/>
            </a:defPPr>
            <a:lvl1pPr marL="446405" indent="-446405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45770" algn="l"/>
              </a:tabLst>
              <a:defRPr sz="2800" b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600"/>
              </a:spcBef>
              <a:defRPr/>
            </a:pP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作业</a:t>
            </a:r>
            <a:r>
              <a:rPr lang="en-US" altLang="zh-CN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13-18</a:t>
            </a:r>
            <a:r>
              <a:rPr lang="zh-CN" altLang="en-US" sz="2400" b="1" dirty="0"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：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6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位同学每人深入阅读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篇，并进行讲解。</a:t>
            </a:r>
            <a:endParaRPr lang="en-US" altLang="zh-CN" sz="2400" b="1" dirty="0">
              <a:solidFill>
                <a:srgbClr val="1557AE"/>
              </a:solidFill>
              <a:latin typeface="方正新楷体简体" panose="02000000000000000000" pitchFamily="2" charset="-122"/>
              <a:ea typeface="方正新楷体简体" panose="02000000000000000000" pitchFamily="2" charset="-122"/>
            </a:endParaRPr>
          </a:p>
          <a:p>
            <a:pPr marL="360363" indent="-360363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Santis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E, Martino A, </a:t>
            </a: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Rizzi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A. Human versus Machine Intelligence: Assessing Natural Language Generation Models through Complex Systems Theory. IEEE TPAMI, 2024.</a:t>
            </a:r>
          </a:p>
          <a:p>
            <a:pPr marL="360363" indent="-360363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Gutiérrez B J, Shu Y, Gu Y, et al. </a:t>
            </a: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HippoRAG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Neurobiologically Inspired Long-Term Memory for Large Language Models. </a:t>
            </a: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arXiv:2405.14831, 2024.</a:t>
            </a:r>
          </a:p>
          <a:p>
            <a:pPr marL="360363" indent="-360363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Mirzadeh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I, Alizadeh K, Shahrokhi H, et al. </a:t>
            </a: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Gsm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-symbolic: Understanding the limitations of mathematical reasoning in large language models. </a:t>
            </a: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arXiv:2410.05229, 2024.</a:t>
            </a:r>
          </a:p>
          <a:p>
            <a:pPr marL="360363" indent="-360363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Silver D, Hubert T, </a:t>
            </a: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Schrittwieser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J, et al. A general reinforcement learning algorithm that masters chess, shogi, and Go through self-play. Science, 2018, 362(6419): 1140-1144.</a:t>
            </a:r>
          </a:p>
          <a:p>
            <a:pPr marL="360363" indent="-360363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Huh M, Cheung B, Wang T, et al. The platonic representation hypothesis. </a:t>
            </a: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arXiv:2405.07987, 2024.</a:t>
            </a:r>
          </a:p>
          <a:p>
            <a:pPr marL="360363" indent="-360363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400" b="1" dirty="0" err="1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Fedorenko</a:t>
            </a:r>
            <a:r>
              <a:rPr lang="en-US" altLang="zh-CN" sz="1400" b="1" dirty="0">
                <a:solidFill>
                  <a:srgbClr val="1557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E, Piantadosi S T, Gibson E A F. Language is primarily a tool for communication rather than thought[J]. Nature, 2024, 630(8017): 575-586.</a:t>
            </a:r>
          </a:p>
        </p:txBody>
      </p:sp>
      <p:sp>
        <p:nvSpPr>
          <p:cNvPr id="12" name="对话气泡: 矩形 7">
            <a:extLst>
              <a:ext uri="{FF2B5EF4-FFF2-40B4-BE49-F238E27FC236}">
                <a16:creationId xmlns:a16="http://schemas.microsoft.com/office/drawing/2014/main" id="{8C401A4E-3474-4D35-BA94-2E5F63DB56C4}"/>
              </a:ext>
            </a:extLst>
          </p:cNvPr>
          <p:cNvSpPr/>
          <p:nvPr/>
        </p:nvSpPr>
        <p:spPr>
          <a:xfrm rot="10800000" flipH="1" flipV="1">
            <a:off x="239183" y="5766090"/>
            <a:ext cx="8747048" cy="584776"/>
          </a:xfrm>
          <a:prstGeom prst="wedgeRectCallout">
            <a:avLst>
              <a:gd name="adj1" fmla="val 38308"/>
              <a:gd name="adj2" fmla="val 49153"/>
            </a:avLst>
          </a:prstGeom>
          <a:solidFill>
            <a:srgbClr val="E7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88900" lvl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  <a:cs typeface="Times New Roman" panose="02020603050405020304" pitchFamily="18" charset="0"/>
              </a:rPr>
              <a:t>要求：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每人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10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分钟，</a:t>
            </a:r>
            <a:r>
              <a:rPr lang="en-US" altLang="zh-CN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10%</a:t>
            </a:r>
            <a:r>
              <a:rPr lang="zh-CN" altLang="en-US" sz="2400" b="1" dirty="0">
                <a:solidFill>
                  <a:srgbClr val="1557AE"/>
                </a:solidFill>
                <a:latin typeface="方正新楷体简体" panose="02000000000000000000" pitchFamily="2" charset="-122"/>
                <a:ea typeface="方正新楷体简体" panose="02000000000000000000" pitchFamily="2" charset="-122"/>
              </a:rPr>
              <a:t>总成绩</a:t>
            </a:r>
          </a:p>
        </p:txBody>
      </p:sp>
    </p:spTree>
    <p:extLst>
      <p:ext uri="{BB962C8B-B14F-4D97-AF65-F5344CB8AC3E}">
        <p14:creationId xmlns:p14="http://schemas.microsoft.com/office/powerpoint/2010/main" val="39605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61.492"/>
  <p:tag name="OUTPUTTYPE" val="PNG"/>
  <p:tag name="IGUANATEXVERSION" val="160"/>
  <p:tag name="LATEXADDIN" val="\documentclass{article}&#10;\usepackage{amsmath}&#10;\usepackage{amssymb} &#10;\usepackage[dvipsnames]{xcolor}&#10;\pagestyle{empty}&#10;\begin{document}&#10;\definecolor{blue1}{HTML}{1557AE}&#10;$\color{blue1} \forall A \left( \text{Finite}(A) \land (\forall x (x \in A \rightarrow \mathbb{R}(x))) \\ \rightarrow \exists m (m \in A \land \forall y (y \in A \rightarrow y \leq m)) \right)$&#10;&#10;&#10;\end{document}"/>
  <p:tag name="IGUANATEXSIZE" val="24"/>
  <p:tag name="IGUANATEXCURSOR" val="274"/>
  <p:tag name="TRANSPARENCY" val="True"/>
  <p:tag name="FILENAME" val=""/>
  <p:tag name="LATEXENGINEID" val="0"/>
  <p:tag name="TEMPFOLDER" val="Z: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61.492"/>
  <p:tag name="OUTPUTTYPE" val="PNG"/>
  <p:tag name="IGUANATEXVERSION" val="160"/>
  <p:tag name="LATEXADDIN" val="\documentclass{article}&#10;\usepackage{amsmath}&#10;\usepackage{amssymb} &#10;\usepackage[dvipsnames]{xcolor}&#10;\pagestyle{empty}&#10;\begin{document}&#10;\definecolor{blue1}{HTML}{1557AE}&#10;$\color{blue1} \forall A \left( \text{Finite}(A) \land (\forall x (x \in A \rightarrow \mathbb{R}(x))) \\ \rightarrow \exists m (m \in A \land \forall y (y \in A \rightarrow y \leq m)) \right)$&#10;&#10;&#10;\end{document}"/>
  <p:tag name="IGUANATEXSIZE" val="24"/>
  <p:tag name="IGUANATEXCURSOR" val="274"/>
  <p:tag name="TRANSPARENCY" val="True"/>
  <p:tag name="FILENAME" val=""/>
  <p:tag name="LATEXENGINEID" val="0"/>
  <p:tag name="TEMPFOLDER" val="Z: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35051</TotalTime>
  <Words>788</Words>
  <Application>Microsoft Office PowerPoint</Application>
  <PresentationFormat>全屏显示(4:3)</PresentationFormat>
  <Paragraphs>49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楷体</vt:lpstr>
      <vt:lpstr>Calibri</vt:lpstr>
      <vt:lpstr>华文中宋</vt:lpstr>
      <vt:lpstr>Wingdings</vt:lpstr>
      <vt:lpstr>黑体</vt:lpstr>
      <vt:lpstr>Arial</vt:lpstr>
      <vt:lpstr>方正兰亭中黑_GBK</vt:lpstr>
      <vt:lpstr>方正新楷体简体</vt:lpstr>
      <vt:lpstr>Times New Roman</vt:lpstr>
      <vt:lpstr>宋体</vt:lpstr>
      <vt:lpstr>微软雅黑</vt:lpstr>
      <vt:lpstr>Office 主题</vt:lpstr>
      <vt:lpstr>自定义设计方案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刘均</dc:creator>
  <cp:lastModifiedBy>Administrator</cp:lastModifiedBy>
  <cp:revision>1660</cp:revision>
  <cp:lastPrinted>2015-09-08T03:57:43Z</cp:lastPrinted>
  <dcterms:created xsi:type="dcterms:W3CDTF">2015-09-04T08:06:26Z</dcterms:created>
  <dcterms:modified xsi:type="dcterms:W3CDTF">2024-10-27T07:28:06Z</dcterms:modified>
</cp:coreProperties>
</file>